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310" r:id="rId7"/>
    <p:sldId id="261" r:id="rId8"/>
    <p:sldId id="311" r:id="rId9"/>
    <p:sldId id="312" r:id="rId10"/>
    <p:sldId id="262" r:id="rId11"/>
    <p:sldId id="263" r:id="rId12"/>
    <p:sldId id="264" r:id="rId13"/>
    <p:sldId id="313" r:id="rId14"/>
    <p:sldId id="265" r:id="rId15"/>
    <p:sldId id="266" r:id="rId16"/>
    <p:sldId id="276" r:id="rId17"/>
    <p:sldId id="267" r:id="rId18"/>
    <p:sldId id="268" r:id="rId19"/>
    <p:sldId id="270" r:id="rId20"/>
    <p:sldId id="314" r:id="rId21"/>
    <p:sldId id="271" r:id="rId22"/>
    <p:sldId id="316" r:id="rId23"/>
    <p:sldId id="317" r:id="rId24"/>
    <p:sldId id="315" r:id="rId25"/>
    <p:sldId id="274" r:id="rId26"/>
    <p:sldId id="273" r:id="rId27"/>
    <p:sldId id="318" r:id="rId28"/>
    <p:sldId id="275" r:id="rId29"/>
    <p:sldId id="277" r:id="rId30"/>
    <p:sldId id="319" r:id="rId31"/>
    <p:sldId id="278" r:id="rId32"/>
    <p:sldId id="279" r:id="rId33"/>
    <p:sldId id="320" r:id="rId34"/>
    <p:sldId id="280" r:id="rId35"/>
    <p:sldId id="281" r:id="rId36"/>
    <p:sldId id="282" r:id="rId37"/>
    <p:sldId id="284" r:id="rId38"/>
    <p:sldId id="283" r:id="rId39"/>
    <p:sldId id="321" r:id="rId40"/>
    <p:sldId id="285" r:id="rId41"/>
    <p:sldId id="326" r:id="rId42"/>
    <p:sldId id="323" r:id="rId43"/>
    <p:sldId id="286" r:id="rId44"/>
    <p:sldId id="325" r:id="rId45"/>
    <p:sldId id="324" r:id="rId46"/>
    <p:sldId id="288" r:id="rId47"/>
    <p:sldId id="289" r:id="rId48"/>
    <p:sldId id="328" r:id="rId49"/>
    <p:sldId id="327" r:id="rId50"/>
    <p:sldId id="329" r:id="rId51"/>
    <p:sldId id="330" r:id="rId52"/>
    <p:sldId id="290" r:id="rId53"/>
    <p:sldId id="291" r:id="rId54"/>
    <p:sldId id="332" r:id="rId55"/>
    <p:sldId id="331" r:id="rId56"/>
    <p:sldId id="293" r:id="rId57"/>
    <p:sldId id="333" r:id="rId58"/>
    <p:sldId id="294" r:id="rId59"/>
    <p:sldId id="295" r:id="rId60"/>
    <p:sldId id="296" r:id="rId61"/>
    <p:sldId id="297" r:id="rId62"/>
    <p:sldId id="298" r:id="rId63"/>
    <p:sldId id="334" r:id="rId64"/>
    <p:sldId id="299" r:id="rId65"/>
    <p:sldId id="300" r:id="rId66"/>
    <p:sldId id="335" r:id="rId67"/>
    <p:sldId id="301" r:id="rId68"/>
    <p:sldId id="336" r:id="rId69"/>
    <p:sldId id="302" r:id="rId70"/>
    <p:sldId id="303" r:id="rId71"/>
    <p:sldId id="304" r:id="rId72"/>
    <p:sldId id="305" r:id="rId73"/>
    <p:sldId id="337" r:id="rId74"/>
    <p:sldId id="306" r:id="rId75"/>
    <p:sldId id="307" r:id="rId76"/>
    <p:sldId id="308" r:id="rId77"/>
    <p:sldId id="338" r:id="rId78"/>
    <p:sldId id="339" r:id="rId7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574" autoAdjust="0"/>
  </p:normalViewPr>
  <p:slideViewPr>
    <p:cSldViewPr>
      <p:cViewPr>
        <p:scale>
          <a:sx n="45" d="100"/>
          <a:sy n="45" d="100"/>
        </p:scale>
        <p:origin x="-413" y="-125"/>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10/08/2011</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corazones.org/diccionario/habito.ht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definicion.org/manera"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es.wikipedia.org/wiki/Sabio"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es.wikipedia.org/wiki/Actitud"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es.wikipedia.org/wiki/Nuevo_Testamento" TargetMode="External"/><Relationship Id="rId2" Type="http://schemas.openxmlformats.org/officeDocument/2006/relationships/hyperlink" Target="http://es.wikipedia.org/wiki/Antiguo_Testamento" TargetMode="Externa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6.jpeg"/></Relationships>
</file>

<file path=ppt/slides/_rels/slide4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6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76673"/>
            <a:ext cx="7772400" cy="3123778"/>
          </a:xfrm>
        </p:spPr>
        <p:txBody>
          <a:bodyPr/>
          <a:lstStyle/>
          <a:p>
            <a:pPr algn="l"/>
            <a:r>
              <a:rPr lang="es-CO" dirty="0" smtClean="0">
                <a:latin typeface="Algerian" pitchFamily="82" charset="0"/>
              </a:rPr>
              <a:t>La escala de las virtudes</a:t>
            </a:r>
            <a:endParaRPr lang="es-CO" dirty="0">
              <a:latin typeface="Algerian" pitchFamily="82" charset="0"/>
            </a:endParaRPr>
          </a:p>
        </p:txBody>
      </p:sp>
      <p:sp>
        <p:nvSpPr>
          <p:cNvPr id="3" name="2 Subtítulo"/>
          <p:cNvSpPr>
            <a:spLocks noGrp="1"/>
          </p:cNvSpPr>
          <p:nvPr>
            <p:ph type="subTitle" idx="1"/>
          </p:nvPr>
        </p:nvSpPr>
        <p:spPr>
          <a:xfrm>
            <a:off x="683568" y="3886200"/>
            <a:ext cx="7848872" cy="1752600"/>
          </a:xfrm>
        </p:spPr>
        <p:txBody>
          <a:bodyPr>
            <a:normAutofit/>
          </a:bodyPr>
          <a:lstStyle/>
          <a:p>
            <a:r>
              <a:rPr lang="es-CO" sz="5400" b="1" dirty="0" smtClean="0">
                <a:solidFill>
                  <a:srgbClr val="FF0000"/>
                </a:solidFill>
                <a:latin typeface="Rage Italic" pitchFamily="66" charset="0"/>
              </a:rPr>
              <a:t>      Basado en 2 Pedro 1: 5-10.</a:t>
            </a:r>
            <a:endParaRPr lang="es-CO" sz="5400" b="1" dirty="0">
              <a:solidFill>
                <a:srgbClr val="FF0000"/>
              </a:solidFill>
              <a:latin typeface="Rage Italic"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664296"/>
          </a:xfrm>
        </p:spPr>
        <p:txBody>
          <a:bodyPr>
            <a:normAutofit fontScale="92500" lnSpcReduction="10000"/>
          </a:bodyPr>
          <a:lstStyle/>
          <a:p>
            <a:pPr>
              <a:buNone/>
            </a:pPr>
            <a:r>
              <a:rPr lang="es-CO" dirty="0" smtClean="0"/>
              <a:t>   </a:t>
            </a:r>
            <a:r>
              <a:rPr lang="es-CO" sz="4000" b="1" dirty="0" smtClean="0">
                <a:solidFill>
                  <a:srgbClr val="FF0000"/>
                </a:solidFill>
              </a:rPr>
              <a:t> Introducción.</a:t>
            </a:r>
          </a:p>
          <a:p>
            <a:pPr>
              <a:buNone/>
            </a:pPr>
            <a:r>
              <a:rPr lang="es-CO" sz="4000" b="1" dirty="0" smtClean="0">
                <a:solidFill>
                  <a:srgbClr val="FF0000"/>
                </a:solidFill>
              </a:rPr>
              <a:t>   </a:t>
            </a:r>
            <a:r>
              <a:rPr lang="es-CO" b="1" dirty="0" smtClean="0">
                <a:solidFill>
                  <a:srgbClr val="FF0000"/>
                </a:solidFill>
              </a:rPr>
              <a:t> Génesis 1:27</a:t>
            </a:r>
            <a:r>
              <a:rPr lang="es-CO" dirty="0" smtClean="0"/>
              <a:t> Dice: Y creó Dios al hombre a su</a:t>
            </a:r>
            <a:r>
              <a:rPr lang="es-CO" dirty="0" smtClean="0">
                <a:solidFill>
                  <a:srgbClr val="0070C0"/>
                </a:solidFill>
              </a:rPr>
              <a:t> imagen</a:t>
            </a:r>
            <a:r>
              <a:rPr lang="es-CO" dirty="0" smtClean="0"/>
              <a:t>, a </a:t>
            </a:r>
            <a:r>
              <a:rPr lang="es-CO" dirty="0" smtClean="0">
                <a:solidFill>
                  <a:srgbClr val="0070C0"/>
                </a:solidFill>
              </a:rPr>
              <a:t>imagen de Dios lo creó</a:t>
            </a:r>
            <a:r>
              <a:rPr lang="es-CO" dirty="0" smtClean="0"/>
              <a:t>; varón y hembra los creó.</a:t>
            </a:r>
          </a:p>
          <a:p>
            <a:pPr>
              <a:buNone/>
            </a:pPr>
            <a:r>
              <a:rPr lang="es-CO" dirty="0" smtClean="0"/>
              <a:t>    </a:t>
            </a:r>
            <a:endParaRPr lang="es-CO" dirty="0"/>
          </a:p>
        </p:txBody>
      </p:sp>
      <p:sp>
        <p:nvSpPr>
          <p:cNvPr id="4" name="3 Rectángulo"/>
          <p:cNvSpPr/>
          <p:nvPr/>
        </p:nvSpPr>
        <p:spPr>
          <a:xfrm>
            <a:off x="539552" y="2924944"/>
            <a:ext cx="4320480" cy="3046988"/>
          </a:xfrm>
          <a:prstGeom prst="rect">
            <a:avLst/>
          </a:prstGeom>
        </p:spPr>
        <p:txBody>
          <a:bodyPr wrap="square">
            <a:spAutoFit/>
          </a:bodyPr>
          <a:lstStyle/>
          <a:p>
            <a:pPr algn="ctr">
              <a:buNone/>
            </a:pPr>
            <a:r>
              <a:rPr lang="es-CO" sz="3200" dirty="0" smtClean="0"/>
              <a:t>Moisés hace énfasis dos veces en que Dios creó a Adán a su “imagen”, pero al entrar el pecado se desfiguró la imagen divina. </a:t>
            </a:r>
            <a:endParaRPr lang="es-CO" sz="3200" dirty="0"/>
          </a:p>
        </p:txBody>
      </p:sp>
      <p:pic>
        <p:nvPicPr>
          <p:cNvPr id="53250" name="Picture 2" descr="http://t2.gstatic.com/images?q=tbn:ANd9GcQzvi6kBUOGYT7Ca3nYgRirotSgEsFYSt6W8mOMDuYweJyKROpPXg"/>
          <p:cNvPicPr>
            <a:picLocks noChangeAspect="1" noChangeArrowheads="1"/>
          </p:cNvPicPr>
          <p:nvPr/>
        </p:nvPicPr>
        <p:blipFill>
          <a:blip r:embed="rId2" cstate="print"/>
          <a:srcRect/>
          <a:stretch>
            <a:fillRect/>
          </a:stretch>
        </p:blipFill>
        <p:spPr bwMode="auto">
          <a:xfrm>
            <a:off x="4932040" y="2852936"/>
            <a:ext cx="3528392" cy="32403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53250"/>
                                        </p:tgtEl>
                                        <p:attrNameLst>
                                          <p:attrName>style.visibility</p:attrName>
                                        </p:attrNameLst>
                                      </p:cBhvr>
                                      <p:to>
                                        <p:strVal val="visible"/>
                                      </p:to>
                                    </p:set>
                                    <p:animEffect transition="in" filter="fade">
                                      <p:cBhvr>
                                        <p:cTn id="17" dur="100"/>
                                        <p:tgtEl>
                                          <p:spTgt spid="53250"/>
                                        </p:tgtEl>
                                      </p:cBhvr>
                                    </p:animEffect>
                                    <p:anim calcmode="lin" valueType="num">
                                      <p:cBhvr>
                                        <p:cTn id="18" dur="400" fill="hold"/>
                                        <p:tgtEl>
                                          <p:spTgt spid="53250"/>
                                        </p:tgtEl>
                                        <p:attrNameLst>
                                          <p:attrName>ppt_x</p:attrName>
                                        </p:attrNameLst>
                                      </p:cBhvr>
                                      <p:tavLst>
                                        <p:tav tm="0">
                                          <p:val>
                                            <p:strVal val="#ppt_x"/>
                                          </p:val>
                                        </p:tav>
                                        <p:tav tm="100000">
                                          <p:val>
                                            <p:strVal val="#ppt_x"/>
                                          </p:val>
                                        </p:tav>
                                      </p:tavLst>
                                    </p:anim>
                                    <p:anim calcmode="lin" valueType="num">
                                      <p:cBhvr>
                                        <p:cTn id="19" dur="400" fill="hold"/>
                                        <p:tgtEl>
                                          <p:spTgt spid="5325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32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32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2800" dirty="0" smtClean="0">
                <a:latin typeface="Algerian" pitchFamily="82" charset="0"/>
              </a:rPr>
              <a:t>¿Con que misión vino Jesús a la tierra?</a:t>
            </a:r>
            <a:endParaRPr lang="es-CO" sz="2800" dirty="0">
              <a:latin typeface="Algerian" pitchFamily="82" charset="0"/>
            </a:endParaRPr>
          </a:p>
        </p:txBody>
      </p:sp>
      <p:sp>
        <p:nvSpPr>
          <p:cNvPr id="3" name="2 Marcador de contenido"/>
          <p:cNvSpPr>
            <a:spLocks noGrp="1"/>
          </p:cNvSpPr>
          <p:nvPr>
            <p:ph idx="1"/>
          </p:nvPr>
        </p:nvSpPr>
        <p:spPr>
          <a:xfrm>
            <a:off x="0" y="1600200"/>
            <a:ext cx="5796136" cy="5257800"/>
          </a:xfrm>
          <a:solidFill>
            <a:schemeClr val="accent3">
              <a:lumMod val="20000"/>
              <a:lumOff val="80000"/>
            </a:schemeClr>
          </a:solidFill>
        </p:spPr>
        <p:txBody>
          <a:bodyPr>
            <a:normAutofit/>
          </a:bodyPr>
          <a:lstStyle/>
          <a:p>
            <a:pPr algn="ctr">
              <a:buNone/>
            </a:pPr>
            <a:r>
              <a:rPr lang="es-CO" dirty="0" smtClean="0"/>
              <a:t>    Cristo vino a restaurar lo que se había perdido, y por eso, el cristiano mirando a cara descubierta como en un espejo la gloria del Señor, </a:t>
            </a:r>
            <a:r>
              <a:rPr lang="es-CO" dirty="0" smtClean="0">
                <a:solidFill>
                  <a:srgbClr val="0070C0"/>
                </a:solidFill>
              </a:rPr>
              <a:t>somos transformados de gloria en gloria en la misma imagen</a:t>
            </a:r>
            <a:r>
              <a:rPr lang="es-CO" dirty="0" smtClean="0"/>
              <a:t>, como por el Espíritu del Señor </a:t>
            </a:r>
            <a:r>
              <a:rPr lang="es-CO" dirty="0" smtClean="0">
                <a:solidFill>
                  <a:srgbClr val="FF0000"/>
                </a:solidFill>
              </a:rPr>
              <a:t>(“ Corintios 3:18).</a:t>
            </a:r>
          </a:p>
        </p:txBody>
      </p:sp>
      <p:pic>
        <p:nvPicPr>
          <p:cNvPr id="52226" name="Picture 2" descr="http://t3.gstatic.com/images?q=tbn:ANd9GcTDVPIX0pyw5DvlV4A4w7EPMoU_XQ7FSzc3Dll2OvOQfsvlGgDN_g"/>
          <p:cNvPicPr>
            <a:picLocks noChangeAspect="1" noChangeArrowheads="1"/>
          </p:cNvPicPr>
          <p:nvPr/>
        </p:nvPicPr>
        <p:blipFill>
          <a:blip r:embed="rId2" cstate="print"/>
          <a:srcRect/>
          <a:stretch>
            <a:fillRect/>
          </a:stretch>
        </p:blipFill>
        <p:spPr bwMode="auto">
          <a:xfrm>
            <a:off x="5868144" y="1916832"/>
            <a:ext cx="2952328"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52226"/>
                                        </p:tgtEl>
                                        <p:attrNameLst>
                                          <p:attrName>style.visibility</p:attrName>
                                        </p:attrNameLst>
                                      </p:cBhvr>
                                      <p:to>
                                        <p:strVal val="visible"/>
                                      </p:to>
                                    </p:set>
                                    <p:animEffect transition="in" filter="fade">
                                      <p:cBhvr>
                                        <p:cTn id="12" dur="100"/>
                                        <p:tgtEl>
                                          <p:spTgt spid="52226"/>
                                        </p:tgtEl>
                                      </p:cBhvr>
                                    </p:animEffect>
                                    <p:anim calcmode="lin" valueType="num">
                                      <p:cBhvr>
                                        <p:cTn id="13" dur="400" fill="hold"/>
                                        <p:tgtEl>
                                          <p:spTgt spid="52226"/>
                                        </p:tgtEl>
                                        <p:attrNameLst>
                                          <p:attrName>ppt_x</p:attrName>
                                        </p:attrNameLst>
                                      </p:cBhvr>
                                      <p:tavLst>
                                        <p:tav tm="0">
                                          <p:val>
                                            <p:strVal val="#ppt_x"/>
                                          </p:val>
                                        </p:tav>
                                        <p:tav tm="100000">
                                          <p:val>
                                            <p:strVal val="#ppt_x"/>
                                          </p:val>
                                        </p:tav>
                                      </p:tavLst>
                                    </p:anim>
                                    <p:anim calcmode="lin" valueType="num">
                                      <p:cBhvr>
                                        <p:cTn id="14" dur="400" fill="hold"/>
                                        <p:tgtEl>
                                          <p:spTgt spid="5222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22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22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fade">
                                      <p:cBhvr>
                                        <p:cTn id="21" dur="100"/>
                                        <p:tgtEl>
                                          <p:spTgt spid="3">
                                            <p:bg/>
                                          </p:spTgt>
                                        </p:tgtEl>
                                      </p:cBhvr>
                                    </p:animEffect>
                                    <p:anim calcmode="lin" valueType="num">
                                      <p:cBhvr>
                                        <p:cTn id="22" dur="400" fill="hold"/>
                                        <p:tgtEl>
                                          <p:spTgt spid="3">
                                            <p:bg/>
                                          </p:spTgt>
                                        </p:tgtEl>
                                        <p:attrNameLst>
                                          <p:attrName>ppt_x</p:attrName>
                                        </p:attrNameLst>
                                      </p:cBhvr>
                                      <p:tavLst>
                                        <p:tav tm="0">
                                          <p:val>
                                            <p:strVal val="#ppt_x"/>
                                          </p:val>
                                        </p:tav>
                                        <p:tav tm="100000">
                                          <p:val>
                                            <p:strVal val="#ppt_x"/>
                                          </p:val>
                                        </p:tav>
                                      </p:tavLst>
                                    </p:anim>
                                    <p:anim calcmode="lin" valueType="num">
                                      <p:cBhvr>
                                        <p:cTn id="23" dur="400" fill="hold"/>
                                        <p:tgtEl>
                                          <p:spTgt spid="3">
                                            <p:bg/>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
                                        <p:tgtEl>
                                          <p:spTgt spid="3">
                                            <p:txEl>
                                              <p:pRg st="0" end="0"/>
                                            </p:txEl>
                                          </p:spTgt>
                                        </p:tgtEl>
                                      </p:cBhvr>
                                    </p:animEffect>
                                    <p:anim calcmode="lin" valueType="num">
                                      <p:cBhvr>
                                        <p:cTn id="31"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620688"/>
            <a:ext cx="5220072" cy="6237312"/>
          </a:xfrm>
          <a:solidFill>
            <a:schemeClr val="accent6">
              <a:lumMod val="20000"/>
              <a:lumOff val="80000"/>
            </a:schemeClr>
          </a:solidFill>
        </p:spPr>
        <p:txBody>
          <a:bodyPr>
            <a:normAutofit/>
          </a:bodyPr>
          <a:lstStyle/>
          <a:p>
            <a:pPr algn="ctr">
              <a:buNone/>
            </a:pPr>
            <a:r>
              <a:rPr lang="es-CO" dirty="0" smtClean="0"/>
              <a:t>     Esta posibilidad siempre debe estar ante los ojos del creyente para estimularlo a perfeccionarse a ser semejante a Cristo.</a:t>
            </a:r>
          </a:p>
          <a:p>
            <a:endParaRPr lang="es-CO" dirty="0" smtClean="0"/>
          </a:p>
          <a:p>
            <a:pPr algn="ctr">
              <a:buNone/>
            </a:pPr>
            <a:r>
              <a:rPr lang="es-CO" dirty="0" smtClean="0"/>
              <a:t>    Avanzará </a:t>
            </a:r>
            <a:r>
              <a:rPr lang="es-CO" dirty="0" smtClean="0">
                <a:solidFill>
                  <a:srgbClr val="0070C0"/>
                </a:solidFill>
              </a:rPr>
              <a:t>cada día </a:t>
            </a:r>
            <a:r>
              <a:rPr lang="es-CO" dirty="0" smtClean="0"/>
              <a:t>hacia esa meta en la </a:t>
            </a:r>
            <a:r>
              <a:rPr lang="es-CO" dirty="0" smtClean="0">
                <a:solidFill>
                  <a:srgbClr val="0070C0"/>
                </a:solidFill>
              </a:rPr>
              <a:t>medida</a:t>
            </a:r>
            <a:r>
              <a:rPr lang="es-CO" dirty="0" smtClean="0"/>
              <a:t> en que acepte y use el poder de los dones que Cristo ha puesto a su disposición.</a:t>
            </a:r>
            <a:endParaRPr lang="es-CO" dirty="0"/>
          </a:p>
        </p:txBody>
      </p:sp>
      <p:pic>
        <p:nvPicPr>
          <p:cNvPr id="51202" name="Picture 2" descr="http://t3.gstatic.com/images?q=tbn:ANd9GcQ0AU32R2DUdajGaDL5ybLsFvsaUbwzru5ELmAYbvhwk-eM9cTt"/>
          <p:cNvPicPr>
            <a:picLocks noChangeAspect="1" noChangeArrowheads="1"/>
          </p:cNvPicPr>
          <p:nvPr/>
        </p:nvPicPr>
        <p:blipFill>
          <a:blip r:embed="rId2" cstate="print"/>
          <a:srcRect/>
          <a:stretch>
            <a:fillRect/>
          </a:stretch>
        </p:blipFill>
        <p:spPr bwMode="auto">
          <a:xfrm>
            <a:off x="5292080" y="908720"/>
            <a:ext cx="3240360" cy="51125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51202"/>
                                        </p:tgtEl>
                                        <p:attrNameLst>
                                          <p:attrName>style.visibility</p:attrName>
                                        </p:attrNameLst>
                                      </p:cBhvr>
                                      <p:to>
                                        <p:strVal val="visible"/>
                                      </p:to>
                                    </p:set>
                                    <p:animEffect transition="in" filter="fade">
                                      <p:cBhvr>
                                        <p:cTn id="17" dur="100"/>
                                        <p:tgtEl>
                                          <p:spTgt spid="51202"/>
                                        </p:tgtEl>
                                      </p:cBhvr>
                                    </p:animEffect>
                                    <p:anim calcmode="lin" valueType="num">
                                      <p:cBhvr>
                                        <p:cTn id="18" dur="400" fill="hold"/>
                                        <p:tgtEl>
                                          <p:spTgt spid="51202"/>
                                        </p:tgtEl>
                                        <p:attrNameLst>
                                          <p:attrName>ppt_x</p:attrName>
                                        </p:attrNameLst>
                                      </p:cBhvr>
                                      <p:tavLst>
                                        <p:tav tm="0">
                                          <p:val>
                                            <p:strVal val="#ppt_x"/>
                                          </p:val>
                                        </p:tav>
                                        <p:tav tm="100000">
                                          <p:val>
                                            <p:strVal val="#ppt_x"/>
                                          </p:val>
                                        </p:tav>
                                      </p:tavLst>
                                    </p:anim>
                                    <p:anim calcmode="lin" valueType="num">
                                      <p:cBhvr>
                                        <p:cTn id="19" dur="400" fill="hold"/>
                                        <p:tgtEl>
                                          <p:spTgt spid="5120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12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12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dirty="0" smtClean="0">
                <a:latin typeface="Lucida Calligraphy" pitchFamily="66" charset="0"/>
              </a:rPr>
              <a:t>¿Cuándo comienza y termina esa transformación?</a:t>
            </a:r>
            <a:endParaRPr lang="es-CO" dirty="0">
              <a:latin typeface="Lucida Calligraphy" pitchFamily="66" charset="0"/>
            </a:endParaRPr>
          </a:p>
        </p:txBody>
      </p:sp>
      <p:sp>
        <p:nvSpPr>
          <p:cNvPr id="3" name="2 Marcador de contenido"/>
          <p:cNvSpPr>
            <a:spLocks noGrp="1"/>
          </p:cNvSpPr>
          <p:nvPr>
            <p:ph idx="1"/>
          </p:nvPr>
        </p:nvSpPr>
        <p:spPr>
          <a:xfrm>
            <a:off x="0" y="1600200"/>
            <a:ext cx="4283968" cy="5257800"/>
          </a:xfrm>
          <a:solidFill>
            <a:schemeClr val="accent2">
              <a:lumMod val="40000"/>
              <a:lumOff val="60000"/>
            </a:schemeClr>
          </a:solidFill>
        </p:spPr>
        <p:txBody>
          <a:bodyPr>
            <a:normAutofit/>
          </a:bodyPr>
          <a:lstStyle/>
          <a:p>
            <a:pPr>
              <a:buNone/>
            </a:pPr>
            <a:r>
              <a:rPr lang="es-CO" dirty="0" smtClean="0"/>
              <a:t>    </a:t>
            </a:r>
          </a:p>
          <a:p>
            <a:pPr algn="ctr">
              <a:buNone/>
            </a:pPr>
            <a:r>
              <a:rPr lang="es-CO" dirty="0" smtClean="0"/>
              <a:t>    La transformación comienza con el nuevo nacimiento, y continua avanzando hasta que Cristo vuelva.  </a:t>
            </a:r>
            <a:endParaRPr lang="es-CO" dirty="0"/>
          </a:p>
        </p:txBody>
      </p:sp>
      <p:pic>
        <p:nvPicPr>
          <p:cNvPr id="50180" name="Picture 4" descr="http://t3.gstatic.com/images?q=tbn:ANd9GcRFkp-WIf3SB5kB_z5wWTyLrBJjuWeYRmC8KeW1JFUGHHI_O_wdbw"/>
          <p:cNvPicPr>
            <a:picLocks noChangeAspect="1" noChangeArrowheads="1"/>
          </p:cNvPicPr>
          <p:nvPr/>
        </p:nvPicPr>
        <p:blipFill>
          <a:blip r:embed="rId2" cstate="print"/>
          <a:srcRect/>
          <a:stretch>
            <a:fillRect/>
          </a:stretch>
        </p:blipFill>
        <p:spPr bwMode="auto">
          <a:xfrm>
            <a:off x="4355976" y="1628800"/>
            <a:ext cx="4536504" cy="3528392"/>
          </a:xfrm>
          <a:prstGeom prst="rect">
            <a:avLst/>
          </a:prstGeom>
          <a:noFill/>
        </p:spPr>
      </p:pic>
      <p:sp>
        <p:nvSpPr>
          <p:cNvPr id="6" name="5 Rectángulo"/>
          <p:cNvSpPr/>
          <p:nvPr/>
        </p:nvSpPr>
        <p:spPr>
          <a:xfrm>
            <a:off x="4572000" y="5301208"/>
            <a:ext cx="4320480" cy="1631216"/>
          </a:xfrm>
          <a:prstGeom prst="rect">
            <a:avLst/>
          </a:prstGeom>
          <a:solidFill>
            <a:srgbClr val="92D050"/>
          </a:solidFill>
        </p:spPr>
        <p:txBody>
          <a:bodyPr wrap="square">
            <a:spAutoFit/>
          </a:bodyPr>
          <a:lstStyle/>
          <a:p>
            <a:pPr algn="ctr"/>
            <a:r>
              <a:rPr lang="es-CO" sz="2000" b="1" dirty="0" smtClean="0"/>
              <a:t>Comienza cuando te rindes a Jesús con tu carga de pecado, y comienzas a obedecer la Santa Ley de Dios,  termina cuando mueres, o Jesús venga por segunda vez.</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50180"/>
                                        </p:tgtEl>
                                        <p:attrNameLst>
                                          <p:attrName>style.visibility</p:attrName>
                                        </p:attrNameLst>
                                      </p:cBhvr>
                                      <p:to>
                                        <p:strVal val="visible"/>
                                      </p:to>
                                    </p:set>
                                    <p:animEffect transition="in" filter="fade">
                                      <p:cBhvr>
                                        <p:cTn id="16" dur="100"/>
                                        <p:tgtEl>
                                          <p:spTgt spid="50180"/>
                                        </p:tgtEl>
                                      </p:cBhvr>
                                    </p:animEffect>
                                    <p:anim calcmode="lin" valueType="num">
                                      <p:cBhvr>
                                        <p:cTn id="17" dur="400" fill="hold"/>
                                        <p:tgtEl>
                                          <p:spTgt spid="50180"/>
                                        </p:tgtEl>
                                        <p:attrNameLst>
                                          <p:attrName>ppt_x</p:attrName>
                                        </p:attrNameLst>
                                      </p:cBhvr>
                                      <p:tavLst>
                                        <p:tav tm="0">
                                          <p:val>
                                            <p:strVal val="#ppt_x"/>
                                          </p:val>
                                        </p:tav>
                                        <p:tav tm="100000">
                                          <p:val>
                                            <p:strVal val="#ppt_x"/>
                                          </p:val>
                                        </p:tav>
                                      </p:tavLst>
                                    </p:anim>
                                    <p:anim calcmode="lin" valueType="num">
                                      <p:cBhvr>
                                        <p:cTn id="18" dur="400" fill="hold"/>
                                        <p:tgtEl>
                                          <p:spTgt spid="50180"/>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5018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5018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 to="" calcmode="lin" valueType="num">
                                      <p:cBhvr>
                                        <p:cTn id="25" dur="1" fill="hold"/>
                                        <p:tgtEl>
                                          <p:spTgt spid="3">
                                            <p:bg/>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to="" calcmode="lin" valueType="num">
                                      <p:cBhvr>
                                        <p:cTn id="30" dur="1" fill="hold"/>
                                        <p:tgtEl>
                                          <p:spTgt spid="3">
                                            <p:txEl>
                                              <p:pRg st="1" end="1"/>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
                                        <p:tgtEl>
                                          <p:spTgt spid="6"/>
                                        </p:tgtEl>
                                      </p:cBhvr>
                                    </p:animEffect>
                                    <p:anim calcmode="lin" valueType="num">
                                      <p:cBhvr>
                                        <p:cTn id="36" dur="400" fill="hold"/>
                                        <p:tgtEl>
                                          <p:spTgt spid="6"/>
                                        </p:tgtEl>
                                        <p:attrNameLst>
                                          <p:attrName>ppt_x</p:attrName>
                                        </p:attrNameLst>
                                      </p:cBhvr>
                                      <p:tavLst>
                                        <p:tav tm="0">
                                          <p:val>
                                            <p:strVal val="#ppt_x"/>
                                          </p:val>
                                        </p:tav>
                                        <p:tav tm="100000">
                                          <p:val>
                                            <p:strVal val="#ppt_x"/>
                                          </p:val>
                                        </p:tav>
                                      </p:tavLst>
                                    </p:anim>
                                    <p:anim calcmode="lin" valueType="num">
                                      <p:cBhvr>
                                        <p:cTn id="37" dur="400" fill="hold"/>
                                        <p:tgtEl>
                                          <p:spTgt spid="6"/>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4644008" cy="6309320"/>
          </a:xfrm>
          <a:solidFill>
            <a:srgbClr val="FFFF00"/>
          </a:solidFill>
        </p:spPr>
        <p:txBody>
          <a:bodyPr>
            <a:normAutofit/>
          </a:bodyPr>
          <a:lstStyle/>
          <a:p>
            <a:pPr algn="ctr">
              <a:buNone/>
            </a:pPr>
            <a:r>
              <a:rPr lang="es-CO" dirty="0" smtClean="0"/>
              <a:t>   </a:t>
            </a:r>
          </a:p>
          <a:p>
            <a:pPr algn="ctr">
              <a:buNone/>
            </a:pPr>
            <a:r>
              <a:rPr lang="es-CO" dirty="0" smtClean="0"/>
              <a:t>     </a:t>
            </a:r>
            <a:r>
              <a:rPr lang="es-CO" b="1" dirty="0" smtClean="0">
                <a:solidFill>
                  <a:srgbClr val="FF0000"/>
                </a:solidFill>
              </a:rPr>
              <a:t>1 Juan 3:2</a:t>
            </a:r>
          </a:p>
          <a:p>
            <a:pPr algn="ctr">
              <a:buNone/>
            </a:pPr>
            <a:r>
              <a:rPr lang="es-CO" dirty="0" smtClean="0"/>
              <a:t>    Muy amados, ahora somos hijos de Dios, y aun no se ha manifestado lo que hemos de ser; pero sabemos que cuando él apareciere, seremos semejantes á él, porque le veremos como él es. </a:t>
            </a:r>
          </a:p>
          <a:p>
            <a:endParaRPr lang="es-CO" dirty="0"/>
          </a:p>
        </p:txBody>
      </p:sp>
      <p:pic>
        <p:nvPicPr>
          <p:cNvPr id="67586" name="Picture 2" descr="http://t2.gstatic.com/images?q=tbn:ANd9GcTzbz1xKB5tfVYjnmoBVWIBRAga8QuRnkj-m8F03VdmZHEE0kVw"/>
          <p:cNvPicPr>
            <a:picLocks noChangeAspect="1" noChangeArrowheads="1"/>
          </p:cNvPicPr>
          <p:nvPr/>
        </p:nvPicPr>
        <p:blipFill>
          <a:blip r:embed="rId2" cstate="print"/>
          <a:srcRect/>
          <a:stretch>
            <a:fillRect/>
          </a:stretch>
        </p:blipFill>
        <p:spPr bwMode="auto">
          <a:xfrm>
            <a:off x="4788024" y="404664"/>
            <a:ext cx="3960440" cy="2579738"/>
          </a:xfrm>
          <a:prstGeom prst="rect">
            <a:avLst/>
          </a:prstGeom>
          <a:noFill/>
        </p:spPr>
      </p:pic>
      <p:pic>
        <p:nvPicPr>
          <p:cNvPr id="67588" name="Picture 4" descr="http://t3.gstatic.com/images?q=tbn:ANd9GcSY7V2NwNrFpAzrSS3bpfTohLfTt9c7DIxXwFPfEFakLrJ2QnYpvA"/>
          <p:cNvPicPr>
            <a:picLocks noChangeAspect="1" noChangeArrowheads="1"/>
          </p:cNvPicPr>
          <p:nvPr/>
        </p:nvPicPr>
        <p:blipFill>
          <a:blip r:embed="rId3" cstate="print"/>
          <a:srcRect/>
          <a:stretch>
            <a:fillRect/>
          </a:stretch>
        </p:blipFill>
        <p:spPr bwMode="auto">
          <a:xfrm>
            <a:off x="4860032" y="3212976"/>
            <a:ext cx="3960440" cy="1944217"/>
          </a:xfrm>
          <a:prstGeom prst="rect">
            <a:avLst/>
          </a:prstGeom>
          <a:noFill/>
        </p:spPr>
      </p:pic>
      <p:sp>
        <p:nvSpPr>
          <p:cNvPr id="6" name="5 Rectángulo"/>
          <p:cNvSpPr/>
          <p:nvPr/>
        </p:nvSpPr>
        <p:spPr>
          <a:xfrm>
            <a:off x="4932040" y="5301208"/>
            <a:ext cx="3960440" cy="1323439"/>
          </a:xfrm>
          <a:prstGeom prst="rect">
            <a:avLst/>
          </a:prstGeom>
          <a:solidFill>
            <a:srgbClr val="002060"/>
          </a:solidFill>
        </p:spPr>
        <p:txBody>
          <a:bodyPr wrap="square">
            <a:spAutoFit/>
          </a:bodyPr>
          <a:lstStyle/>
          <a:p>
            <a:pPr algn="ctr"/>
            <a:r>
              <a:rPr lang="es-CO" sz="2000" dirty="0" smtClean="0">
                <a:solidFill>
                  <a:srgbClr val="FFFF00"/>
                </a:solidFill>
              </a:rPr>
              <a:t>La Biblia dice que hay dos nacimientos, el físico y el espiritual, el que no se ha entregado a Jesús, no es hijo de Dios. </a:t>
            </a:r>
            <a:endParaRPr lang="es-CO" sz="20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67586"/>
                                        </p:tgtEl>
                                        <p:attrNameLst>
                                          <p:attrName>style.visibility</p:attrName>
                                        </p:attrNameLst>
                                      </p:cBhvr>
                                      <p:to>
                                        <p:strVal val="visible"/>
                                      </p:to>
                                    </p:set>
                                    <p:animEffect transition="in" filter="fade">
                                      <p:cBhvr>
                                        <p:cTn id="34" dur="100"/>
                                        <p:tgtEl>
                                          <p:spTgt spid="67586"/>
                                        </p:tgtEl>
                                      </p:cBhvr>
                                    </p:animEffect>
                                    <p:anim calcmode="lin" valueType="num">
                                      <p:cBhvr>
                                        <p:cTn id="35" dur="400" fill="hold"/>
                                        <p:tgtEl>
                                          <p:spTgt spid="67586"/>
                                        </p:tgtEl>
                                        <p:attrNameLst>
                                          <p:attrName>ppt_x</p:attrName>
                                        </p:attrNameLst>
                                      </p:cBhvr>
                                      <p:tavLst>
                                        <p:tav tm="0">
                                          <p:val>
                                            <p:strVal val="#ppt_x"/>
                                          </p:val>
                                        </p:tav>
                                        <p:tav tm="100000">
                                          <p:val>
                                            <p:strVal val="#ppt_x"/>
                                          </p:val>
                                        </p:tav>
                                      </p:tavLst>
                                    </p:anim>
                                    <p:anim calcmode="lin" valueType="num">
                                      <p:cBhvr>
                                        <p:cTn id="36" dur="400" fill="hold"/>
                                        <p:tgtEl>
                                          <p:spTgt spid="67586"/>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758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758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67588"/>
                                        </p:tgtEl>
                                        <p:attrNameLst>
                                          <p:attrName>style.visibility</p:attrName>
                                        </p:attrNameLst>
                                      </p:cBhvr>
                                      <p:to>
                                        <p:strVal val="visible"/>
                                      </p:to>
                                    </p:set>
                                    <p:animEffect transition="in" filter="blinds(horizontal)">
                                      <p:cBhvr>
                                        <p:cTn id="43" dur="500"/>
                                        <p:tgtEl>
                                          <p:spTgt spid="67588"/>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500" fill="hold"/>
                                        <p:tgtEl>
                                          <p:spTgt spid="6"/>
                                        </p:tgtEl>
                                        <p:attrNameLst>
                                          <p:attrName>ppt_w</p:attrName>
                                        </p:attrNameLst>
                                      </p:cBhvr>
                                      <p:tavLst>
                                        <p:tav tm="0">
                                          <p:val>
                                            <p:fltVal val="0"/>
                                          </p:val>
                                        </p:tav>
                                        <p:tav tm="100000">
                                          <p:val>
                                            <p:strVal val="#ppt_w"/>
                                          </p:val>
                                        </p:tav>
                                      </p:tavLst>
                                    </p:anim>
                                    <p:anim calcmode="lin" valueType="num">
                                      <p:cBhvr>
                                        <p:cTn id="49" dur="500" fill="hold"/>
                                        <p:tgtEl>
                                          <p:spTgt spid="6"/>
                                        </p:tgtEl>
                                        <p:attrNameLst>
                                          <p:attrName>ppt_h</p:attrName>
                                        </p:attrNameLst>
                                      </p:cBhvr>
                                      <p:tavLst>
                                        <p:tav tm="0">
                                          <p:val>
                                            <p:fltVal val="0"/>
                                          </p:val>
                                        </p:tav>
                                        <p:tav tm="100000">
                                          <p:val>
                                            <p:strVal val="#ppt_h"/>
                                          </p:val>
                                        </p:tav>
                                      </p:tavLst>
                                    </p:anim>
                                    <p:animEffect transition="in" filter="fade">
                                      <p:cBhvr>
                                        <p:cTn id="5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¿Qué tiene que hacer el hombre para ser salvo?</a:t>
            </a:r>
            <a:endParaRPr lang="es-CO" dirty="0"/>
          </a:p>
        </p:txBody>
      </p:sp>
      <p:sp>
        <p:nvSpPr>
          <p:cNvPr id="3" name="2 Marcador de contenido"/>
          <p:cNvSpPr>
            <a:spLocks noGrp="1"/>
          </p:cNvSpPr>
          <p:nvPr>
            <p:ph idx="1"/>
          </p:nvPr>
        </p:nvSpPr>
        <p:spPr>
          <a:xfrm>
            <a:off x="0" y="1600200"/>
            <a:ext cx="5364088" cy="5257800"/>
          </a:xfrm>
        </p:spPr>
        <p:txBody>
          <a:bodyPr>
            <a:normAutofit/>
          </a:bodyPr>
          <a:lstStyle/>
          <a:p>
            <a:pPr algn="ctr">
              <a:buNone/>
            </a:pPr>
            <a:r>
              <a:rPr lang="es-CO" dirty="0" smtClean="0"/>
              <a:t>      “Habiendo </a:t>
            </a:r>
            <a:r>
              <a:rPr lang="es-CO" b="1" u="sng" dirty="0" smtClean="0">
                <a:solidFill>
                  <a:srgbClr val="0070C0"/>
                </a:solidFill>
              </a:rPr>
              <a:t>huido</a:t>
            </a:r>
            <a:r>
              <a:rPr lang="es-CO" dirty="0" smtClean="0">
                <a:solidFill>
                  <a:srgbClr val="0070C0"/>
                </a:solidFill>
              </a:rPr>
              <a:t> de la corrupción que hay en el mundo a causa de la concupiscencia</a:t>
            </a:r>
            <a:r>
              <a:rPr lang="es-CO" dirty="0" smtClean="0"/>
              <a:t>” o malos deseos </a:t>
            </a:r>
            <a:r>
              <a:rPr lang="es-CO" dirty="0" smtClean="0">
                <a:solidFill>
                  <a:srgbClr val="FF0000"/>
                </a:solidFill>
              </a:rPr>
              <a:t>(2 Pedro 1:4).</a:t>
            </a:r>
            <a:endParaRPr lang="es-CO" dirty="0" smtClean="0"/>
          </a:p>
          <a:p>
            <a:pPr>
              <a:buNone/>
            </a:pPr>
            <a:r>
              <a:rPr lang="es-CO" dirty="0" smtClean="0"/>
              <a:t>          </a:t>
            </a:r>
          </a:p>
          <a:p>
            <a:pPr algn="ctr">
              <a:buNone/>
            </a:pPr>
            <a:r>
              <a:rPr lang="es-CO" dirty="0" smtClean="0"/>
              <a:t>    El “huir” implica no un            rescate en el cual el cristiano es un ser </a:t>
            </a:r>
            <a:r>
              <a:rPr lang="es-CO" u="sng" dirty="0" smtClean="0">
                <a:solidFill>
                  <a:srgbClr val="0070C0"/>
                </a:solidFill>
              </a:rPr>
              <a:t>pasivo,</a:t>
            </a:r>
            <a:r>
              <a:rPr lang="es-CO" dirty="0" smtClean="0"/>
              <a:t> sino una fuga </a:t>
            </a:r>
            <a:r>
              <a:rPr lang="es-CO" u="sng" dirty="0" smtClean="0">
                <a:solidFill>
                  <a:srgbClr val="0070C0"/>
                </a:solidFill>
              </a:rPr>
              <a:t>activa</a:t>
            </a:r>
            <a:r>
              <a:rPr lang="es-CO" dirty="0" smtClean="0"/>
              <a:t> para huir del mal.</a:t>
            </a:r>
          </a:p>
          <a:p>
            <a:endParaRPr lang="es-CO" dirty="0" smtClean="0"/>
          </a:p>
        </p:txBody>
      </p:sp>
      <p:sp>
        <p:nvSpPr>
          <p:cNvPr id="49154" name="AutoShape 2" descr="data:image/jpg;base64,/9j/4AAQSkZJRgABAQAAAQABAAD/2wBDAAkGBwgHBgkIBwgKCgkLDRYPDQwMDRsUFRAWIB0iIiAdHx8kKDQsJCYxJx8fLT0tMTU3Ojo6Iys/RD84QzQ5Ojf/2wBDAQoKCg0MDRoPDxo3JR8lNzc3Nzc3Nzc3Nzc3Nzc3Nzc3Nzc3Nzc3Nzc3Nzc3Nzc3Nzc3Nzc3Nzc3Nzc3Nzc3Nzf/wAARCACdAKUDASIAAhEBAxEB/8QAHAAAAgIDAQEAAAAAAAAAAAAABQYDBAACBwEI/8QAQBAAAgECBQEGAwUGBAUFAAAAAQIDBBEABRIhMUEGEyJRYXEUgZEHMqGxwSNCUtHh8BVicoIWJDND8SU0kqKy/8QAGQEAAwEBAQAAAAAAAAAAAAAAAQIDBAAF/8QAJBEAAgICAgICAwEBAAAAAAAAAAECEQMhEjEiQRNRBDJhIyT/2gAMAwEAAhEDEQA/AOcAaLDm/XE0bjWu+IZDYrY49FtjbfCjlksGI07frjVSL89TjEQ2xqc0oFGmBXdzyzKFLHyAuRbAYUrLot3f0xJGgHH44yiraWpf4SsiWnlY6Y5rGyMP4utr7Hy56YuSU0tLOYKiJopl+8jixH9+eCmFoiRSdgGJ8hvjGRdZVZYXfVpKJKrMD7A3xHnUk8eTzJRo3ePcTOBv3e2w99yfQW6nCWI6iNTJpkVUYXP8J3tjjqHmOIs1iMaSxWvfocWKAiroKepJYmSMEkD962/43x60altJ1WI6jHUdRTNHO8fepExT+Lz9vPFJ03I6i4P1xH2hzCvpe1NZKySrDSVL0/d2OgIpK6SOOB+OLJkFUGmRbA3UDrhbHpNWiBlBkNg25G/yx1X7Kctc0FZ8Zkwlp6hgUqZY0IkQCxWzbkXAIIFrk+WF/wCzXIaXN+0chr1EsVLGJRCTcObgAEeQO9vQY6bW0mfV1U1VlGbxUFMkXdwQyUwlEm/323FvJbcAX3vbHMRv0cu+0XseMoMmZ5XqkymViGVPEaVibaTz4b7A+e3ldM7ppY9EEbNpILmxsgsBdvIfiemOrdg6yelbOezWdASVMJkbu38ayKT4+eRdtXs5+SfmQejaroFj7uKISRLGTYDnfr735tvvvjlsKYAy+W8iUciqGgdeVvcbdPUc/LEjhnkJKoSxJuVxrDQPB8DX3JWocxSD+BwdQG/GwxdoTEIp0lI1PGyIxF7PcMoPodLD3I9bJLW0VirVEK0krShRBGoa4Go2ueNgL+uPKiBoZWhdULq1jpYkfXF+neWXvfhokEkjBaeOeRe9s1rWSxvt7feHG2B0b962tWJUb6iLAnY89f64nFyb2POEV0bGJByDYGwsf6YzETpX1UjLQxU+iIKGknnVNTEAm1yL2xmHsWn9AptyvtiVF4xGgucWVQ2BxUzssxICLEXB5HmMQR9nyitJRMtQzWBpnFn54Xazc+/ocXKeO/ngrS04JkZzZI1LubXsqgkm3XYHb0wQIU44KgSL4gdW5jkvcX8z0NumO95U2X5x2RymbOaNZ1aIKZLhtDLdS2x1DjfT/PHJu0Idp+5Sk0mEBXKkXLkbaiBzzxfg2PnVR3KQtUF5Ej/dja23p69cR5vs1fFejrWYdhskkEncVFXCjAhlPiAB2I3F/rc45zWdl6rKs2kolkp5qXUbCZSG0EAgsttjxt+WN8qPaGWKOqyNcwsx0GSCU21i1wd/Ir9cW/jqsvNU5mXkqESQyO9ryMH0/oB8sJlyNxKYcVT7Ls9HGsJ7lVXRbwIthp4/Ow+eKcNH3tZTooPjlRdxzdgMG8oKZjUxxBgRNFILeyMfztizLQdzFNNoFo0LfOxtb5/l6nFMM38TbEy408qivYO+1unEGYwlSFiq0WSRVIszhdJJHmRpueoA8sLUuSy5bksHxJPxBJLLe+lTdQCep8I+uNqxmlRRPK7A2ZtR2Bvbfy9/XE+WIStdT6mdJ4NKAtcK62K/WwGJrJbs0SwOEOL+hi+ymVIu0dYt7F6ZtO3NnQnHUEqTPLVxJHKXppQo1rpDEoGBU9efwIxyfsCFj7WQBtJ1xyoLeekn9MdfRuAdzi0ns85oWsoysRdrs7z6qiMSuVgjLfwoi62HoWUD/acKmcV9PXpBXQ0kkWYX/arYKQmo2F997WI8iLfxAunbSoqqPLlqqd27pCyzRqTqYFSAR6hrc7Wv5Y5ZPnPwebNUSktDPAlkt0BZQR6gAc83N8BTp0Uhico8voNR9nxPlVXDQMkprItUegaU7xTcEA7q2wDL05BsLBQyuBZUmCXWWJdV220tcaPne5x0KhqxR0KVESRohkia2o6X1E2IP7rAjn63G+FPNI6iDtzm6UEJjgcRsLLZTqjBK287ltuRz0xOd0yuGuWzXI4syiFZURz6pKemlnhYjXG5UENcE9ASL+Y97655UR5pm0UGXRCOnhvDGq7ByNNzb/eq/wC043phVUOT11ZXkpJEhpaaN/uyCRHZtPpuDtYeEdcedhoaR58qWMxr3asJnKnSCzMFF+puLbf+BHaOm7nZMZZo6GnpYIYJUhL+Nib3JBI4Ite/HnjMR0jyUdMIBPoZHdWAQNuGIIv6EYzGZylZ6McUKEaJbnBOCEMmwJ9sVqWG5GGLK6N3kW1jxa5sPrj0keIWJaLLchjNbm07VFMIxojgXeWUi6qDfjqT6YHwdrKSRZhPk4o6OZZIPiIzI92FmAubgmwVTboSbb4Ye2GVnMMnzWnoqWKRqSBJI0VDey6CSm/lc3N7gdb4Q4O4qC9FkMVfJFJOs8EEg1OrKu7WW9+OfIYlGTcdlXGpIOdrqgx5nVFDqiqbSX41A2ZT+X1wCjrR3yiZvA4sT6/1xtm9bIyw09RCZjCumOTzW5Fj7EED0tgIXht3kUNiTsWa4+hwsVqmXcqeh/7HdoRktNmcCMJWbUaVV8YM/wB1beY3J+Qx5M5+BVZWDSfson3vvuzb++FulZMsgFWziSplBWJAQRCvGrYcne31xZyhpqt2DhlU2tseeMTmrKwe7HrslUmmq3mjiYqkatYqN0Lc/MqR9cNHaxPg8vEYIUyo67nhgAf0OL1FliVOVZfJHGgmamicLoGyxrfSD0BYj8cVe35SbK6VSbLNIwO3Qg3+dsVkuGJonGSy540cgkqp4mVWaG6Fty977k+Xri3luYIKyKJEABIVbEG/oCOPPGtfDSwMZRTRA/dta9tieD5bY07PtEK+F2Qc8DawJtf2v+mM6a+j0pQn1JnWMi7N0dDLDmhZnlaUyRWJCpGdQ46mxJ3w2PLHHIAT6c4X+yVUlfkaR6iklOXjI6GzEdevB9iMF6SOEtLKYzqLk3tta+LNs8SSptC525zANV0NHFGZVWb9sqjUSCu4t7H8cIWdZZHU57ltPNOiwtr7yXVpuF8TWvwT0v1w+Zo8cckoiBtJISzAXZyTcD3/APOETtPmMPxBpys8RFh+zbwi/mf1H48YzPLJypI34YJQK/aLOswy7MFyzuIRTIqNGGW4kULt4gSNhcfngdnGfU0ssOaQSzpWSlIngjfUjd2NJ1Kdjfw2PoeuN6ntHm0FPKx+HrqKKJ0RXUB0BvubWvvv14v0wFp3oAe+qSCscf8AysIcqYzbcm3G/G5I2xaKbS5E2qbSLmdds/8AEqSCmkokiWGRmbQ/JtY/Pff2GwwR7Li3ZHM5kmLk1MaJFo1aVXTIWIv1tb5YQMzqlqK96qBVTvTrZFFgGPP9/TyDL9nsVXmWZPltKyE1CFP2hIVb7X267m2LqMYozubdjJkvaOjppat6iKKo75xIPiolLqxJLbAG1ySdtrW9cZhMqaUd615tZLHdQCOem2MxJqLfZoXOugpQrYg4cMjjUyrcX64UsusbX9MOuTGOJTLID3calm9gL/pjbGjz5Ig7X18pzJ8voZDGJaWKOoKncjQCVPpaxPoN8Cez6VtFmE0+UU0MktTBJCxkADCPwk248RuN/wAMQQSfFS1tbPcySki485CdX/1Dj54YMkWON6h3jOlWSmsTvc2Lf/q3yx5mSbg9HpY4pqmImezRxkko8cnfM6L1AJ1AfI2wvU5/ayKQDYjb52/v2x0PtZlUdfExjvrjQkNbg3tb22bCfRUsdFFLmExV2BAEd7bkXFx5efy88WxZFKImXE1P+EnewGmjEp/bgENGRvY28QPTyPXbyxHT1lQWWjhkZdbAbdbm3OKcEneF2Juxckk9b4moJRDmkM0n/TSZGY+gIv8AkcUS3QnLVo+r6akFHR09NEzaYYljBJubKAPrthO+04COio9Asi96SPLb+/rh3Z1dFdGurDUCOowj/aX46SkU6dJLk362ANvzwc6/zZP8J/8ARE5RnL6qjQSBdr39wP54E0haR00bOtwpIvv/AGcEc9UjMpU0myqvXYeEGwwHp5TBIrEWuTselwDbGeC8T1M8vI7l2BDR5EZXkBaskaYKCfCdIHHndSfpg5nNbHl1NHAh8cjAWB307XNsL/YFtfZiglUFj8WUa37q7MSflf64U/tSz6/aA0lMFVqZAkkqjxEnxab+mr88PH+nmZNzD+dZktNTCoQBmkYrCDx6t8/ywi1zJO5klUM25N9+vlxge2b1NTpaWVpSoA0MbbWtt64keojdTZ9z0O1j5b++JPHTtGzFJUQwrElcyIqhJUsVA2P93OFvOMuqKeraCAySQgalA3t0wXqmZNEi38Bufbri/HWpKNSjWQm9l/nikZcTp41k0IqwShmXQ23Itxjo32b0FXkz1GczKUSOF7KBdyQDYge4tjMr01FNW0ixQvX1UetWkXYAFSApuN/CbdeceZDWaYtUc8iwsz3RibxaIyxW1tjcccEW8zZ5Tk1ohDDBS4tlN6SSonnFPpZVlci5/dLtbGYfOz9Dk8UdTVZpWBHqJbxxpIoIRVABNz1NyPS2MxNNFJZOLpIR44XoqpoJhuv73Qg8EehG+DVXWCDJZlTdpAIx8zf8gcQ1hSqy3jVJAvewyLvqQfeX2tc+hX1OBFRVd5Eisdl3v9MXWS4WZPjrIkXMpeP4iNZiO6H3r728z9Ft88MeXFJsuoQHRpKusEz25BYtz/8AEHCTATr2Nrjc4ZqKkkoooXmmUaRqHi2UED6cjGLIjdBJk2aahQRydZhpNza1wWv+Iwk1VPrp5CqggrqsDxsf7+WH/PJqV8riQToWLxldHIIIHHsDxhLhUBmiYDYWt6G+31vgYG6GmlYBemakrWp2IYixuPUA29xfDr2X7OL2k7JZzHAP/UsulWppbHdwynVH8wgt/mA9botQhirZmdjcNcb8gnHRfstzxcqr61NEjGpjSwjPiGlug689Mb0YZdNIa/sX7Qz1+VVOVVMpl+DCvASbkRtcFfYEC3+q3QYJ/aWzJllO4H/dIv5XFv1wkyVMfZzt/wB7QTCKnzWAtaP90s1jtbbxqDbpqI2xF2s7WLW0CQSzSg96G0yWJFuhA4PWx4sb2wmSba4UPhgoZFlbFvOZmfOHNwdaJcKPRR+V/pi92wjjjyns1NAF0zUN2IA3IPU9eSMCmN6iI933zyAvCRJazW6gA+W99uMGhUSy5HNRV9qd6Lu2pnTju2YhhcHcgkevPG+JVxRonlUujofYqsoaPstli1tbFA0bSSyBpVQC/Gre56em3pjlXa2rjqe02ayxypMj1chSVGuGUm62+Vvphxyc9nqSnS2W0dZNa/fVkBk1b3uLsR5fTpha7Y5VU5hmJraCjp4ldRqjgAVbjqABbi1/bDxMsl5NgKGRQ4DG6ncX88XpFUhQDta9/LANIqskAQlhe2oG4+uLavPCoWdRsbDfn9cNKIYyaJJ6lI2WKRGZifCQPTe+JMtrfi64UQiOnWY7B/vHe1vp/fSakp4c3d6Z4xHMEZ45A29xyPXb8sVezkaxZ33LSBAz3DHwgM3hG46XIN8Co0x5Smqa6L+XTutHTVaxuZ0kLhV3d43LRuu/sPY2NucEZvgqp4q6jmRo5bw1diAzadg5j2N7cHY8ixBII2GBYphDKEVfhnuCpsSKgHe2/wBPPEcdGG1Ry1iCFv8AtlWvzfZrc79dsclfQqdbY2ZZW0lLTiKojSUKAEaPyt14xmAMOS5a0dzVg/630/kcZhPh/o7yp+ix2appcvnMdXmFCKWRzo0VBeSE9GGlSPcXscUO000MWcTQwQwwRx6V0RIUDG19Wk8E3wDWtEH7RTqI87YimqYzmCVQgjkTUP2TkhW4Fha34Yq4bsip6D+Xwio0yzswp77BDYuR5HoB1PrgtVVElTssdrHSSvl/f6YqLXM1L4qJIip8La1ChOnWwxaftFSUmWvBHSK1SwZA5IEa363tufb64zSUm+jXFxSsGV7MGiV7ffU2+dyRjSRXWdW8WrcC/F9iPxGKqEzktLKjyE3srDbr5+2N6jMUG0S94Y7sfF14w/F9A5rsodo41efvqcX3+6ObH+oP1xUKzyUcbQ6lcPYt6gfnticAvIWlfTEw3BHi2HFv1xemOWztTJFBUxLJoEvFh0Yrfnz3xZPiqM7ipNsHTVdY0tPqZz3NwGbfcmxa9+T6+WJMzzCSoqmMTM6E3uxudfU6rdf1wTzxMsFHTUuXUxWSNiTK9tR9yAL/ADvbpifMXNdTxS1S97KsYQyMxvbkdel8Dn7OWJtUmBhN3LIFmdVZRcEgbX4Itby5vhirMxmk7MI84ieN3jh70HUSbE7+XI29NuMLslOruRYqB0DG344LGOSk7P0yrHaOSvDqwGz6UOq3Q8YWVMKg0yrTV00FQYqWaVgt7WW4t6qePri9LmNfPRLIP/buzRF49tZFrrf0uOPPBGhyhauOOQ3HqoBOKPaGCOgaihgmAIZneLUNRLMEA2txoJv5W88KpRk6Q8oygrZVjejgQCpkhB5IZ7i/ttitVVtJO3c0MsepuRHDpH1OBXaiVpc11uQWMab/ACxQy5tNbGRfrx7YrGGrJPL5cQ9DIorlDBgY5LSICQdPXj0xe7R0SZV2mr6KjbXH8OHjPP7glHvxa+NMplp6ftT8RVxs1Mkl5EG5YhPu/M2GNs1gzKsz1cweCSaWqkLSKkZOncbADewFh7YW6krGpuDo2p5Uarp5ZdWk0BuEG/LHb25+mLayZc637yW7cHYfnhgpuydbJlEEeYRxUMdOrRPUSzqwMLDbZSdwdXNh4h5YFVmQZPl8clMtY1ZUSKVhlidQQw8Vz6WAFtuTvgRmkcoSfRVAQqDFJIy9Lrx9L4zAe1fREp3YkRt0kMmkMONuvuDxjMOCiCLsnmj08lRUKkEUa6iXJYt6ALf054xpBl4LDWrOR5jHWazL6etoxTy6oonszd24XYedxx74RM3fLKPMXio66OaCwKlJNdtuCbAE4lDNKYZ4YwZRjpF0WSR4yOFDfoeMRy5Wsw1yTsxHGu5+pxK2Y0oZUEwJby4+uJ9a6dhcdd8dbTGSi0DhCzN3YVbtYDSN9vLF6LJawrYRMqsNjK6rt/uOLtAYw9gAL87Xvgt3IqhaNqhDx4HCg/hvjue9lPi8bQCi7MTu/cmekgmtqWKRmBf/AEmwVv8Aax/PEqZK1O8ffTKSTde7iN22B4v6j2wZ/wAGnfTD8Silzt8RUsd/RVAxagyhAksFbUIspVHBYNqB33FxYjzBHlY4dzh9kOM76ATZKjyhviUIAvZgAfpqxK2XuYGWN4n8hup/v54tNDl8Eqprml330qEB/DB2lpstkiCilCA+u5+eJZJxXRowxkv2QgVUDxTMssWhgODcHFysqNeTZZCJtQgnmJUj7hYLwfI2+pOGftLkzyUCPRoZe7e9r+JQR+PT+WFNKaR6ZIoYpJWEpJVI2bp6DAjLkPNJB/KiDRJpHHhJVQBz5k4Ddrw0dTQuGQmXwv1J0uCOm33ji7S1MtLGsFSfhyo/6cgZGXfkjbAbtG0NWtP3U0ksikqzW8IG3Hvv1x0ItTEm7iAu0EckeYMJUO6LpJHS2KFE6w1cbyAlQd7eWCGYmSV40d7lFtb1vf8AXFaGO8g2uPO98a4vxoxSj5WX0rYYMyDzIZoy6yOoHmQSAb/K+Hapz+orYoRlcpp4nQ37yIFySbb724sPlhHp4e+k038Rvaw5xu7vJLZmYAcDi2JTipM1YpOCdjFmNPW5k6/4hm0tR4r6HkAF/wDSNvwxQqMtUeGKW8a7XAG+NqJSImbU11O2+3zxMrsuq+1/Ic++J20VXF7opRQSRJpinbSTexAO/wA8Zi0ZiP8AuH/aMZjrYBg+0XOJcry2KhgEeusVlY76lXa9ve9jfHKxfkNvjuGd9n6TtBCEr7LIiFYmjUgoTbfmxGwxyisySpoK6ShrUelqEt4TZhYi43B32w340oKNezJ+RCbmG+wGU0VXM1RWFO9ic6UkOzAiwIHmDv8ALBrNMxjzLMjTrR0QgTwq0cQRyBtuQQem29t8K2Q95Q5lSGFgW1+O/BABwydo8uiyzNkzCl3pK9brv9x1G6/kR88Cf7lsVKK0bR5cKdz3UYMYAsz+K3pvtgwKmphVbvYFfuhQLfhjMsqIp6No2sCy9eh6HAbPKupp52ijKysNiiKw0HyLHbENydGltRjYTG1pnlYSIwkRQd9iCQPcAjAbOMzpzNIEXuzCxAkeXX3wv1JufIj3Ppikq1tYR8VU92v8Ef5XxchpaSmsVp4yw/ecaj+PHytiqgl2RlLk7RJl87VsOuOklbSNpNICfNjYYLQ1Jhj/AGzoW6LEb/Um35YFzVbkANIT5b9MRo7NuL/XHOKCptB182k0BQVRT0Iv+eNEzgxMe8lLKx3F8BHnhh3lJYjoMQUQNdVLUyMI6eNtx02/TBUUkK5NjzUQx51kbmpVSaezxuwuV3sQL9LHjCfmGTTGPXrEiqb6UFh726Yd8iqFbLKhobhBCzKG5Fhf9PxwPp80oZqzRII/Q2H6YVSoZRb6Obz00bSEBQSdtrkj5Yj+E7thqjkXfqukfljpObTU9CpfLmjO+plUaTgbH2thVWikpnkY8AAnBWWT6QHjj7Ym0iCOYva48j1xi0jtUlVDNITcIiljhrPaSHZhlrKnJYre38sX6XtFR5rDJTyI0Ulm7tRtqNtt7fgcHnLug8F1Yq0kEqmRHAUqbG4sb+3TErwMSd74v1DiWd2V9dgqh22LAC36YrsD1N/I4W7GWtFbudOxF/njMWdhzjMdYBhz3tUmSVEVEEWSqlUOy32Relz1Jtxt+WEzOq+szqqWrlWCOQKI7IDuBe30vbC7nGaT5xm0tbMQjSMAoXYIo2UD2FsXEqNCBRLqNrEk3xWOFY0jL8vNsuZQJFzaLXpPdozvbi3G/wDfXB3tDVSVPZ2CIMTIagSJ/lsGv+YwJo6dqWC7X72oINjyF6fjv9MTV9UverGn3IBoB/zfvfy+WBLck0Vgqg0yGizOogXQwKkWPnt54ZjMmZ5cJwQZYB47fw/0wpPE1QrPfQignVi92Zlmiq1IYlGOlkvsQdsCUVXJDRk74suF0RrJux4UcnGvflmIQg25Nth8+uKvaOlny7Np6QOCps6t/kPAPtxb0xVgjke15nCnhQQtsFdWC3dFqXWr6mbw8kk42NZLIphoY+9kI51BdvS+5+WJYqan72zKGs1tV7kfM4YsnoctniWKqaOVn2sRax6EHod7G1sBtHcZMRi0jECouBf+wfX0xbE7BQg2W4uPbjBXtHSU4qpoDIoqoWYS3b/qbAq3uRcE+dvM4Xg2iEEsLXtY+eHW0SfizonYqcVME9O5uTEy+pupAwoZVBXfDaZFj1WsshUlhceV7Yl7OZzLlVT38eg220vwcSPnlTBcRTCJf4FAFvfCVTeiiV7skbKe90ipkqJlvsJCQMEsuyWmU3LRU8W12Ivv/p5P974Cw9r8xEyxR6Kok30OnP0tglmHbiajaMVOTd2zLq8Ml/Q2N/PD8pJVxFcY3fI3zHLaiJjLTRSzU1rljHpNjyQDz7/lheqkEYSrp9SNG1tJI688YMf8cmrWARUrqUDeHmw9MVM5zairo40SOy2szpsy8WIPW3kb+WJrle0XuPHTNKSpE0QaxFyecT6lP7wxUoKkgCGcK441Bfx2xPNTs92jslvM6vw6Y5rYFbVok1W+7Y/O+MxSaLf9pHqPmTjMLR2xRzKVqmuqJjHFGXcsUjsFX2xFT3EyEDUdQ8N+d8G4s/FEKJI8vpmakZ2DMoIcsGFyLc+IE+ekcY3Haej+IE0nZ+gck63GkDUbk+W3P4eVgNy2jzHqRZmrJzeZFj9H1r4P64jgMTxgFLkC1tYF79SSePzwa/4lpINFQuS0691dmRGChtQVRvpvsF9eTxzgNL2ooo5CsXZ+hGmQN4wG2FtuOtjv64go30a3Pitm7yq4WNpY3sNlDAKPX1xC+ZwUR0wsssw4YfdX+eKydoKeOnWnkyeklCzNLrceIlmBI4tbSoUbbbnrbGz9paZ1KtkVCwsANSgcAAE6QN+fr6CzrEvZF536N3zGetnM9RJ3khAGongDgemJBVxqLtKq26A73wLmaLMKmoqo6eOmSSQssMY8KDyGI54hAwCk3IFiNrY5wQ6yyqw7/ijsP2KEm/3nO388EaWrmmgeL4zuQ9r6QoO3G59d/TCtTSsWsbbDoMW2lZSbeYwOKQHkk/ZJXULU1UxMrM9gQ5bVq98RVD9+VDDuwNrDr63x5VymGMNYH8MDnnkkBu1vbDVYt0E6IvHPplIAtyd8W8xo2qI1eku5UeJCbBvUfy9sAqOVoJdS73G4OGGgqTMLsv0OEn47K4qkqF9e+R2RwEI/dK7jBBqmrlpfhu8douoY84LVwiaEF4wxHBJ3GJqSnjAj0qAWA3te2FeRd0UWF3Vi+tFVAhkBB6EbWxvLTVavrJJJ/dPXDc9FCgBIJNr82wCznMZKWp+GpkRLLqL8nfAjk5PSHljUI22e0alI173Y28VjgilSiJZ3ultt74TaisnmuJJC3qemN6Wold44i33mCgnpc4d4r7IfPWkdEyWZZIJJlRGVnKjUBwP6k4zA6fTRKlNAo7uO4GvxE9ST6kk4zCUg82f/2Q=="/>
          <p:cNvSpPr>
            <a:spLocks noChangeAspect="1" noChangeArrowheads="1"/>
          </p:cNvSpPr>
          <p:nvPr/>
        </p:nvSpPr>
        <p:spPr bwMode="auto">
          <a:xfrm>
            <a:off x="80963" y="-684213"/>
            <a:ext cx="1485900" cy="14097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9156" name="AutoShape 4" descr="data:image/jpg;base64,/9j/4AAQSkZJRgABAQAAAQABAAD/2wBDAAkGBwgHBgkIBwgKCgkLDRYPDQwMDRsUFRAWIB0iIiAdHx8kKDQsJCYxJx8fLT0tMTU3Ojo6Iys/RD84QzQ5Ojf/2wBDAQoKCg0MDRoPDxo3JR8lNzc3Nzc3Nzc3Nzc3Nzc3Nzc3Nzc3Nzc3Nzc3Nzc3Nzc3Nzc3Nzc3Nzc3Nzc3Nzc3Nzf/wAARCACdAKUDASIAAhEBAxEB/8QAHAAAAgIDAQEAAAAAAAAAAAAABQYDBAACBwEI/8QAQBAAAgECBQEGAwUGBAUFAAAAAQIDBBEABRIhMUEGEyJRYXEUgZEHMqGxwSNCUtHh8BVicoIWJDND8SU0kqKy/8QAGQEAAwEBAQAAAAAAAAAAAAAAAQIDBAAF/8QAJBEAAgICAgICAwEBAAAAAAAAAAECEQMhEjEiQRNRBDJhIyT/2gAMAwEAAhEDEQA/AOcAaLDm/XE0bjWu+IZDYrY49FtjbfCjlksGI07frjVSL89TjEQ2xqc0oFGmBXdzyzKFLHyAuRbAYUrLot3f0xJGgHH44yiraWpf4SsiWnlY6Y5rGyMP4utr7Hy56YuSU0tLOYKiJopl+8jixH9+eCmFoiRSdgGJ8hvjGRdZVZYXfVpKJKrMD7A3xHnUk8eTzJRo3ePcTOBv3e2w99yfQW6nCWI6iNTJpkVUYXP8J3tjjqHmOIs1iMaSxWvfocWKAiroKepJYmSMEkD962/43x60altJ1WI6jHUdRTNHO8fepExT+Lz9vPFJ03I6i4P1xH2hzCvpe1NZKySrDSVL0/d2OgIpK6SOOB+OLJkFUGmRbA3UDrhbHpNWiBlBkNg25G/yx1X7Kctc0FZ8Zkwlp6hgUqZY0IkQCxWzbkXAIIFrk+WF/wCzXIaXN+0chr1EsVLGJRCTcObgAEeQO9vQY6bW0mfV1U1VlGbxUFMkXdwQyUwlEm/323FvJbcAX3vbHMRv0cu+0XseMoMmZ5XqkymViGVPEaVibaTz4b7A+e3ldM7ppY9EEbNpILmxsgsBdvIfiemOrdg6yelbOezWdASVMJkbu38ayKT4+eRdtXs5+SfmQejaroFj7uKISRLGTYDnfr735tvvvjlsKYAy+W8iUciqGgdeVvcbdPUc/LEjhnkJKoSxJuVxrDQPB8DX3JWocxSD+BwdQG/GwxdoTEIp0lI1PGyIxF7PcMoPodLD3I9bJLW0VirVEK0krShRBGoa4Go2ueNgL+uPKiBoZWhdULq1jpYkfXF+neWXvfhokEkjBaeOeRe9s1rWSxvt7feHG2B0b962tWJUb6iLAnY89f64nFyb2POEV0bGJByDYGwsf6YzETpX1UjLQxU+iIKGknnVNTEAm1yL2xmHsWn9AptyvtiVF4xGgucWVQ2BxUzssxICLEXB5HmMQR9nyitJRMtQzWBpnFn54Xazc+/ocXKeO/ngrS04JkZzZI1LubXsqgkm3XYHb0wQIU44KgSL4gdW5jkvcX8z0NumO95U2X5x2RymbOaNZ1aIKZLhtDLdS2x1DjfT/PHJu0Idp+5Sk0mEBXKkXLkbaiBzzxfg2PnVR3KQtUF5Ej/dja23p69cR5vs1fFejrWYdhskkEncVFXCjAhlPiAB2I3F/rc45zWdl6rKs2kolkp5qXUbCZSG0EAgsttjxt+WN8qPaGWKOqyNcwsx0GSCU21i1wd/Ir9cW/jqsvNU5mXkqESQyO9ryMH0/oB8sJlyNxKYcVT7Ls9HGsJ7lVXRbwIthp4/Ow+eKcNH3tZTooPjlRdxzdgMG8oKZjUxxBgRNFILeyMfztizLQdzFNNoFo0LfOxtb5/l6nFMM38TbEy408qivYO+1unEGYwlSFiq0WSRVIszhdJJHmRpueoA8sLUuSy5bksHxJPxBJLLe+lTdQCep8I+uNqxmlRRPK7A2ZtR2Bvbfy9/XE+WIStdT6mdJ4NKAtcK62K/WwGJrJbs0SwOEOL+hi+ymVIu0dYt7F6ZtO3NnQnHUEqTPLVxJHKXppQo1rpDEoGBU9efwIxyfsCFj7WQBtJ1xyoLeekn9MdfRuAdzi0ns85oWsoysRdrs7z6qiMSuVgjLfwoi62HoWUD/acKmcV9PXpBXQ0kkWYX/arYKQmo2F997WI8iLfxAunbSoqqPLlqqd27pCyzRqTqYFSAR6hrc7Wv5Y5ZPnPwebNUSktDPAlkt0BZQR6gAc83N8BTp0Uhico8voNR9nxPlVXDQMkprItUegaU7xTcEA7q2wDL05BsLBQyuBZUmCXWWJdV220tcaPne5x0KhqxR0KVESRohkia2o6X1E2IP7rAjn63G+FPNI6iDtzm6UEJjgcRsLLZTqjBK287ltuRz0xOd0yuGuWzXI4syiFZURz6pKemlnhYjXG5UENcE9ASL+Y97655UR5pm0UGXRCOnhvDGq7ByNNzb/eq/wC043phVUOT11ZXkpJEhpaaN/uyCRHZtPpuDtYeEdcedhoaR58qWMxr3asJnKnSCzMFF+puLbf+BHaOm7nZMZZo6GnpYIYJUhL+Nib3JBI4Ite/HnjMR0jyUdMIBPoZHdWAQNuGIIv6EYzGZylZ6McUKEaJbnBOCEMmwJ9sVqWG5GGLK6N3kW1jxa5sPrj0keIWJaLLchjNbm07VFMIxojgXeWUi6qDfjqT6YHwdrKSRZhPk4o6OZZIPiIzI92FmAubgmwVTboSbb4Ye2GVnMMnzWnoqWKRqSBJI0VDey6CSm/lc3N7gdb4Q4O4qC9FkMVfJFJOs8EEg1OrKu7WW9+OfIYlGTcdlXGpIOdrqgx5nVFDqiqbSX41A2ZT+X1wCjrR3yiZvA4sT6/1xtm9bIyw09RCZjCumOTzW5Fj7EED0tgIXht3kUNiTsWa4+hwsVqmXcqeh/7HdoRktNmcCMJWbUaVV8YM/wB1beY3J+Qx5M5+BVZWDSfson3vvuzb++FulZMsgFWziSplBWJAQRCvGrYcne31xZyhpqt2DhlU2tseeMTmrKwe7HrslUmmq3mjiYqkatYqN0Lc/MqR9cNHaxPg8vEYIUyo67nhgAf0OL1FliVOVZfJHGgmamicLoGyxrfSD0BYj8cVe35SbK6VSbLNIwO3Qg3+dsVkuGJonGSy540cgkqp4mVWaG6Fty977k+Xri3luYIKyKJEABIVbEG/oCOPPGtfDSwMZRTRA/dta9tieD5bY07PtEK+F2Qc8DawJtf2v+mM6a+j0pQn1JnWMi7N0dDLDmhZnlaUyRWJCpGdQ46mxJ3w2PLHHIAT6c4X+yVUlfkaR6iklOXjI6GzEdevB9iMF6SOEtLKYzqLk3tta+LNs8SSptC525zANV0NHFGZVWb9sqjUSCu4t7H8cIWdZZHU57ltPNOiwtr7yXVpuF8TWvwT0v1w+Zo8cckoiBtJISzAXZyTcD3/APOETtPmMPxBpys8RFh+zbwi/mf1H48YzPLJypI34YJQK/aLOswy7MFyzuIRTIqNGGW4kULt4gSNhcfngdnGfU0ssOaQSzpWSlIngjfUjd2NJ1Kdjfw2PoeuN6ntHm0FPKx+HrqKKJ0RXUB0BvubWvvv14v0wFp3oAe+qSCscf8AysIcqYzbcm3G/G5I2xaKbS5E2qbSLmdds/8AEqSCmkokiWGRmbQ/JtY/Pff2GwwR7Li3ZHM5kmLk1MaJFo1aVXTIWIv1tb5YQMzqlqK96qBVTvTrZFFgGPP9/TyDL9nsVXmWZPltKyE1CFP2hIVb7X267m2LqMYozubdjJkvaOjppat6iKKo75xIPiolLqxJLbAG1ySdtrW9cZhMqaUd615tZLHdQCOem2MxJqLfZoXOugpQrYg4cMjjUyrcX64UsusbX9MOuTGOJTLID3calm9gL/pjbGjz5Ig7X18pzJ8voZDGJaWKOoKncjQCVPpaxPoN8Cez6VtFmE0+UU0MktTBJCxkADCPwk248RuN/wAMQQSfFS1tbPcySki485CdX/1Dj54YMkWON6h3jOlWSmsTvc2Lf/q3yx5mSbg9HpY4pqmImezRxkko8cnfM6L1AJ1AfI2wvU5/ayKQDYjb52/v2x0PtZlUdfExjvrjQkNbg3tb22bCfRUsdFFLmExV2BAEd7bkXFx5efy88WxZFKImXE1P+EnewGmjEp/bgENGRvY28QPTyPXbyxHT1lQWWjhkZdbAbdbm3OKcEneF2Juxckk9b4moJRDmkM0n/TSZGY+gIv8AkcUS3QnLVo+r6akFHR09NEzaYYljBJubKAPrthO+04COio9Asi96SPLb+/rh3Z1dFdGurDUCOowj/aX46SkU6dJLk362ANvzwc6/zZP8J/8ARE5RnL6qjQSBdr39wP54E0haR00bOtwpIvv/AGcEc9UjMpU0myqvXYeEGwwHp5TBIrEWuTselwDbGeC8T1M8vI7l2BDR5EZXkBaskaYKCfCdIHHndSfpg5nNbHl1NHAh8cjAWB307XNsL/YFtfZiglUFj8WUa37q7MSflf64U/tSz6/aA0lMFVqZAkkqjxEnxab+mr88PH+nmZNzD+dZktNTCoQBmkYrCDx6t8/ywi1zJO5klUM25N9+vlxge2b1NTpaWVpSoA0MbbWtt64keojdTZ9z0O1j5b++JPHTtGzFJUQwrElcyIqhJUsVA2P93OFvOMuqKeraCAySQgalA3t0wXqmZNEi38Bufbri/HWpKNSjWQm9l/nikZcTp41k0IqwShmXQ23Itxjo32b0FXkz1GczKUSOF7KBdyQDYge4tjMr01FNW0ixQvX1UetWkXYAFSApuN/CbdeceZDWaYtUc8iwsz3RibxaIyxW1tjcccEW8zZ5Tk1ohDDBS4tlN6SSonnFPpZVlci5/dLtbGYfOz9Dk8UdTVZpWBHqJbxxpIoIRVABNz1NyPS2MxNNFJZOLpIR44XoqpoJhuv73Qg8EehG+DVXWCDJZlTdpAIx8zf8gcQ1hSqy3jVJAvewyLvqQfeX2tc+hX1OBFRVd5Eisdl3v9MXWS4WZPjrIkXMpeP4iNZiO6H3r728z9Ft88MeXFJsuoQHRpKusEz25BYtz/8AEHCTATr2Nrjc4ZqKkkoooXmmUaRqHi2UED6cjGLIjdBJk2aahQRydZhpNza1wWv+Iwk1VPrp5CqggrqsDxsf7+WH/PJqV8riQToWLxldHIIIHHsDxhLhUBmiYDYWt6G+31vgYG6GmlYBemakrWp2IYixuPUA29xfDr2X7OL2k7JZzHAP/UsulWppbHdwynVH8wgt/mA9botQhirZmdjcNcb8gnHRfstzxcqr61NEjGpjSwjPiGlug689Mb0YZdNIa/sX7Qz1+VVOVVMpl+DCvASbkRtcFfYEC3+q3QYJ/aWzJllO4H/dIv5XFv1wkyVMfZzt/wB7QTCKnzWAtaP90s1jtbbxqDbpqI2xF2s7WLW0CQSzSg96G0yWJFuhA4PWx4sb2wmSba4UPhgoZFlbFvOZmfOHNwdaJcKPRR+V/pi92wjjjyns1NAF0zUN2IA3IPU9eSMCmN6iI933zyAvCRJazW6gA+W99uMGhUSy5HNRV9qd6Lu2pnTju2YhhcHcgkevPG+JVxRonlUujofYqsoaPstli1tbFA0bSSyBpVQC/Gre56em3pjlXa2rjqe02ayxypMj1chSVGuGUm62+Vvphxyc9nqSnS2W0dZNa/fVkBk1b3uLsR5fTpha7Y5VU5hmJraCjp4ldRqjgAVbjqABbi1/bDxMsl5NgKGRQ4DG6ncX88XpFUhQDta9/LANIqskAQlhe2oG4+uLavPCoWdRsbDfn9cNKIYyaJJ6lI2WKRGZifCQPTe+JMtrfi64UQiOnWY7B/vHe1vp/fSakp4c3d6Z4xHMEZ45A29xyPXb8sVezkaxZ33LSBAz3DHwgM3hG46XIN8Co0x5Smqa6L+XTutHTVaxuZ0kLhV3d43LRuu/sPY2NucEZvgqp4q6jmRo5bw1diAzadg5j2N7cHY8ixBII2GBYphDKEVfhnuCpsSKgHe2/wBPPEcdGG1Ry1iCFv8AtlWvzfZrc79dsclfQqdbY2ZZW0lLTiKojSUKAEaPyt14xmAMOS5a0dzVg/630/kcZhPh/o7yp+ix2appcvnMdXmFCKWRzo0VBeSE9GGlSPcXscUO000MWcTQwQwwRx6V0RIUDG19Wk8E3wDWtEH7RTqI87YimqYzmCVQgjkTUP2TkhW4Fha34Yq4bsip6D+Xwio0yzswp77BDYuR5HoB1PrgtVVElTssdrHSSvl/f6YqLXM1L4qJIip8La1ChOnWwxaftFSUmWvBHSK1SwZA5IEa363tufb64zSUm+jXFxSsGV7MGiV7ffU2+dyRjSRXWdW8WrcC/F9iPxGKqEzktLKjyE3srDbr5+2N6jMUG0S94Y7sfF14w/F9A5rsodo41efvqcX3+6ObH+oP1xUKzyUcbQ6lcPYt6gfnticAvIWlfTEw3BHi2HFv1xemOWztTJFBUxLJoEvFh0Yrfnz3xZPiqM7ipNsHTVdY0tPqZz3NwGbfcmxa9+T6+WJMzzCSoqmMTM6E3uxudfU6rdf1wTzxMsFHTUuXUxWSNiTK9tR9yAL/ADvbpifMXNdTxS1S97KsYQyMxvbkdel8Dn7OWJtUmBhN3LIFmdVZRcEgbX4Itby5vhirMxmk7MI84ieN3jh70HUSbE7+XI29NuMLslOruRYqB0DG344LGOSk7P0yrHaOSvDqwGz6UOq3Q8YWVMKg0yrTV00FQYqWaVgt7WW4t6qePri9LmNfPRLIP/buzRF49tZFrrf0uOPPBGhyhauOOQ3HqoBOKPaGCOgaihgmAIZneLUNRLMEA2txoJv5W88KpRk6Q8oygrZVjejgQCpkhB5IZ7i/ttitVVtJO3c0MsepuRHDpH1OBXaiVpc11uQWMab/ACxQy5tNbGRfrx7YrGGrJPL5cQ9DIorlDBgY5LSICQdPXj0xe7R0SZV2mr6KjbXH8OHjPP7glHvxa+NMplp6ftT8RVxs1Mkl5EG5YhPu/M2GNs1gzKsz1cweCSaWqkLSKkZOncbADewFh7YW6krGpuDo2p5Uarp5ZdWk0BuEG/LHb25+mLayZc637yW7cHYfnhgpuydbJlEEeYRxUMdOrRPUSzqwMLDbZSdwdXNh4h5YFVmQZPl8clMtY1ZUSKVhlidQQw8Vz6WAFtuTvgRmkcoSfRVAQqDFJIy9Lrx9L4zAe1fREp3YkRt0kMmkMONuvuDxjMOCiCLsnmj08lRUKkEUa6iXJYt6ALf054xpBl4LDWrOR5jHWazL6etoxTy6oonszd24XYedxx74RM3fLKPMXio66OaCwKlJNdtuCbAE4lDNKYZ4YwZRjpF0WSR4yOFDfoeMRy5Wsw1yTsxHGu5+pxK2Y0oZUEwJby4+uJ9a6dhcdd8dbTGSi0DhCzN3YVbtYDSN9vLF6LJawrYRMqsNjK6rt/uOLtAYw9gAL87Xvgt3IqhaNqhDx4HCg/hvjue9lPi8bQCi7MTu/cmekgmtqWKRmBf/AEmwVv8Aax/PEqZK1O8ffTKSTde7iN22B4v6j2wZ/wAGnfTD8Silzt8RUsd/RVAxagyhAksFbUIspVHBYNqB33FxYjzBHlY4dzh9kOM76ATZKjyhviUIAvZgAfpqxK2XuYGWN4n8hup/v54tNDl8Eqprml330qEB/DB2lpstkiCilCA+u5+eJZJxXRowxkv2QgVUDxTMssWhgODcHFysqNeTZZCJtQgnmJUj7hYLwfI2+pOGftLkzyUCPRoZe7e9r+JQR+PT+WFNKaR6ZIoYpJWEpJVI2bp6DAjLkPNJB/KiDRJpHHhJVQBz5k4Ddrw0dTQuGQmXwv1J0uCOm33ji7S1MtLGsFSfhyo/6cgZGXfkjbAbtG0NWtP3U0ksikqzW8IG3Hvv1x0ItTEm7iAu0EckeYMJUO6LpJHS2KFE6w1cbyAlQd7eWCGYmSV40d7lFtb1vf8AXFaGO8g2uPO98a4vxoxSj5WX0rYYMyDzIZoy6yOoHmQSAb/K+Hapz+orYoRlcpp4nQ37yIFySbb724sPlhHp4e+k038Rvaw5xu7vJLZmYAcDi2JTipM1YpOCdjFmNPW5k6/4hm0tR4r6HkAF/wDSNvwxQqMtUeGKW8a7XAG+NqJSImbU11O2+3zxMrsuq+1/Ic++J20VXF7opRQSRJpinbSTexAO/wA8Zi0ZiP8AuH/aMZjrYBg+0XOJcry2KhgEeusVlY76lXa9ve9jfHKxfkNvjuGd9n6TtBCEr7LIiFYmjUgoTbfmxGwxyisySpoK6ShrUelqEt4TZhYi43B32w340oKNezJ+RCbmG+wGU0VXM1RWFO9ic6UkOzAiwIHmDv8ALBrNMxjzLMjTrR0QgTwq0cQRyBtuQQem29t8K2Q95Q5lSGFgW1+O/BABwydo8uiyzNkzCl3pK9brv9x1G6/kR88Cf7lsVKK0bR5cKdz3UYMYAsz+K3pvtgwKmphVbvYFfuhQLfhjMsqIp6No2sCy9eh6HAbPKupp52ijKysNiiKw0HyLHbENydGltRjYTG1pnlYSIwkRQd9iCQPcAjAbOMzpzNIEXuzCxAkeXX3wv1JufIj3Ppikq1tYR8VU92v8Ef5XxchpaSmsVp4yw/ecaj+PHytiqgl2RlLk7RJl87VsOuOklbSNpNICfNjYYLQ1Jhj/AGzoW6LEb/Um35YFzVbkANIT5b9MRo7NuL/XHOKCptB182k0BQVRT0Iv+eNEzgxMe8lLKx3F8BHnhh3lJYjoMQUQNdVLUyMI6eNtx02/TBUUkK5NjzUQx51kbmpVSaezxuwuV3sQL9LHjCfmGTTGPXrEiqb6UFh726Yd8iqFbLKhobhBCzKG5Fhf9PxwPp80oZqzRII/Q2H6YVSoZRb6Obz00bSEBQSdtrkj5Yj+E7thqjkXfqukfljpObTU9CpfLmjO+plUaTgbH2thVWikpnkY8AAnBWWT6QHjj7Ym0iCOYva48j1xi0jtUlVDNITcIiljhrPaSHZhlrKnJYre38sX6XtFR5rDJTyI0Ulm7tRtqNtt7fgcHnLug8F1Yq0kEqmRHAUqbG4sb+3TErwMSd74v1DiWd2V9dgqh22LAC36YrsD1N/I4W7GWtFbudOxF/njMWdhzjMdYBhz3tUmSVEVEEWSqlUOy32Relz1Jtxt+WEzOq+szqqWrlWCOQKI7IDuBe30vbC7nGaT5xm0tbMQjSMAoXYIo2UD2FsXEqNCBRLqNrEk3xWOFY0jL8vNsuZQJFzaLXpPdozvbi3G/wDfXB3tDVSVPZ2CIMTIagSJ/lsGv+YwJo6dqWC7X72oINjyF6fjv9MTV9UverGn3IBoB/zfvfy+WBLck0Vgqg0yGizOogXQwKkWPnt54ZjMmZ5cJwQZYB47fw/0wpPE1QrPfQignVi92Zlmiq1IYlGOlkvsQdsCUVXJDRk74suF0RrJux4UcnGvflmIQg25Nth8+uKvaOlny7Np6QOCps6t/kPAPtxb0xVgjke15nCnhQQtsFdWC3dFqXWr6mbw8kk42NZLIphoY+9kI51BdvS+5+WJYqan72zKGs1tV7kfM4YsnoctniWKqaOVn2sRax6EHod7G1sBtHcZMRi0jECouBf+wfX0xbE7BQg2W4uPbjBXtHSU4qpoDIoqoWYS3b/qbAq3uRcE+dvM4Xg2iEEsLXtY+eHW0SfizonYqcVME9O5uTEy+pupAwoZVBXfDaZFj1WsshUlhceV7Yl7OZzLlVT38eg220vwcSPnlTBcRTCJf4FAFvfCVTeiiV7skbKe90ipkqJlvsJCQMEsuyWmU3LRU8W12Ivv/p5P974Cw9r8xEyxR6Kok30OnP0tglmHbiajaMVOTd2zLq8Ml/Q2N/PD8pJVxFcY3fI3zHLaiJjLTRSzU1rljHpNjyQDz7/lheqkEYSrp9SNG1tJI688YMf8cmrWARUrqUDeHmw9MVM5zairo40SOy2szpsy8WIPW3kb+WJrle0XuPHTNKSpE0QaxFyecT6lP7wxUoKkgCGcK441Bfx2xPNTs92jslvM6vw6Y5rYFbVok1W+7Y/O+MxSaLf9pHqPmTjMLR2xRzKVqmuqJjHFGXcsUjsFX2xFT3EyEDUdQ8N+d8G4s/FEKJI8vpmakZ2DMoIcsGFyLc+IE+ekcY3Haej+IE0nZ+gck63GkDUbk+W3P4eVgNy2jzHqRZmrJzeZFj9H1r4P64jgMTxgFLkC1tYF79SSePzwa/4lpINFQuS0691dmRGChtQVRvpvsF9eTxzgNL2ooo5CsXZ+hGmQN4wG2FtuOtjv64go30a3Pitm7yq4WNpY3sNlDAKPX1xC+ZwUR0wsssw4YfdX+eKydoKeOnWnkyeklCzNLrceIlmBI4tbSoUbbbnrbGz9paZ1KtkVCwsANSgcAAE6QN+fr6CzrEvZF536N3zGetnM9RJ3khAGongDgemJBVxqLtKq26A73wLmaLMKmoqo6eOmSSQssMY8KDyGI54hAwCk3IFiNrY5wQ6yyqw7/ijsP2KEm/3nO388EaWrmmgeL4zuQ9r6QoO3G59d/TCtTSsWsbbDoMW2lZSbeYwOKQHkk/ZJXULU1UxMrM9gQ5bVq98RVD9+VDDuwNrDr63x5VymGMNYH8MDnnkkBu1vbDVYt0E6IvHPplIAtyd8W8xo2qI1eku5UeJCbBvUfy9sAqOVoJdS73G4OGGgqTMLsv0OEn47K4qkqF9e+R2RwEI/dK7jBBqmrlpfhu8douoY84LVwiaEF4wxHBJ3GJqSnjAj0qAWA3te2FeRd0UWF3Vi+tFVAhkBB6EbWxvLTVavrJJJ/dPXDc9FCgBIJNr82wCznMZKWp+GpkRLLqL8nfAjk5PSHljUI22e0alI173Y28VjgilSiJZ3ultt74TaisnmuJJC3qemN6Wold44i33mCgnpc4d4r7IfPWkdEyWZZIJJlRGVnKjUBwP6k4zA6fTRKlNAo7uO4GvxE9ST6kk4zCUg82f/2Q=="/>
          <p:cNvSpPr>
            <a:spLocks noChangeAspect="1" noChangeArrowheads="1"/>
          </p:cNvSpPr>
          <p:nvPr/>
        </p:nvSpPr>
        <p:spPr bwMode="auto">
          <a:xfrm>
            <a:off x="80963" y="-684213"/>
            <a:ext cx="1485900" cy="14097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9158" name="Picture 6" descr="http://t2.gstatic.com/images?q=tbn:ANd9GcRE1tfXqezjw4cHDm51_D0IbZpZCUaX7bY3hPOJdeFbQhNmbRDk"/>
          <p:cNvPicPr>
            <a:picLocks noChangeAspect="1" noChangeArrowheads="1"/>
          </p:cNvPicPr>
          <p:nvPr/>
        </p:nvPicPr>
        <p:blipFill>
          <a:blip r:embed="rId2" cstate="print"/>
          <a:srcRect/>
          <a:stretch>
            <a:fillRect/>
          </a:stretch>
        </p:blipFill>
        <p:spPr bwMode="auto">
          <a:xfrm>
            <a:off x="5796136" y="1628801"/>
            <a:ext cx="3024336" cy="3096344"/>
          </a:xfrm>
          <a:prstGeom prst="rect">
            <a:avLst/>
          </a:prstGeom>
          <a:noFill/>
        </p:spPr>
      </p:pic>
      <p:sp>
        <p:nvSpPr>
          <p:cNvPr id="7" name="6 Rectángulo"/>
          <p:cNvSpPr/>
          <p:nvPr/>
        </p:nvSpPr>
        <p:spPr>
          <a:xfrm>
            <a:off x="5796136" y="5013176"/>
            <a:ext cx="3096344" cy="1569660"/>
          </a:xfrm>
          <a:prstGeom prst="rect">
            <a:avLst/>
          </a:prstGeom>
          <a:solidFill>
            <a:srgbClr val="92D050"/>
          </a:solidFill>
        </p:spPr>
        <p:txBody>
          <a:bodyPr wrap="square">
            <a:spAutoFit/>
          </a:bodyPr>
          <a:lstStyle/>
          <a:p>
            <a:pPr algn="ctr"/>
            <a:r>
              <a:rPr lang="es-CO" sz="2400" dirty="0" smtClean="0"/>
              <a:t>Jesús no te va a sacar del mundo si tu no quieres salir. En el cielo no hay vicio.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49158"/>
                                        </p:tgtEl>
                                        <p:attrNameLst>
                                          <p:attrName>style.visibility</p:attrName>
                                        </p:attrNameLst>
                                      </p:cBhvr>
                                      <p:to>
                                        <p:strVal val="visible"/>
                                      </p:to>
                                    </p:set>
                                    <p:animEffect transition="in" filter="fade">
                                      <p:cBhvr>
                                        <p:cTn id="17" dur="100"/>
                                        <p:tgtEl>
                                          <p:spTgt spid="49158"/>
                                        </p:tgtEl>
                                      </p:cBhvr>
                                    </p:animEffect>
                                    <p:anim calcmode="lin" valueType="num">
                                      <p:cBhvr>
                                        <p:cTn id="18" dur="400" fill="hold"/>
                                        <p:tgtEl>
                                          <p:spTgt spid="49158"/>
                                        </p:tgtEl>
                                        <p:attrNameLst>
                                          <p:attrName>ppt_x</p:attrName>
                                        </p:attrNameLst>
                                      </p:cBhvr>
                                      <p:tavLst>
                                        <p:tav tm="0">
                                          <p:val>
                                            <p:strVal val="#ppt_x"/>
                                          </p:val>
                                        </p:tav>
                                        <p:tav tm="100000">
                                          <p:val>
                                            <p:strVal val="#ppt_x"/>
                                          </p:val>
                                        </p:tav>
                                      </p:tavLst>
                                    </p:anim>
                                    <p:anim calcmode="lin" valueType="num">
                                      <p:cBhvr>
                                        <p:cTn id="19" dur="400" fill="hold"/>
                                        <p:tgtEl>
                                          <p:spTgt spid="49158"/>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915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915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to="" calcmode="lin" valueType="num">
                                      <p:cBhvr>
                                        <p:cTn id="26" dur="1" fill="hold"/>
                                        <p:tgtEl>
                                          <p:spTgt spid="3">
                                            <p:txEl>
                                              <p:pRg st="2" end="2"/>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
                                        <p:tgtEl>
                                          <p:spTgt spid="7"/>
                                        </p:tgtEl>
                                      </p:cBhvr>
                                    </p:animEffect>
                                    <p:anim calcmode="lin" valueType="num">
                                      <p:cBhvr>
                                        <p:cTn id="32" dur="400" fill="hold"/>
                                        <p:tgtEl>
                                          <p:spTgt spid="7"/>
                                        </p:tgtEl>
                                        <p:attrNameLst>
                                          <p:attrName>ppt_x</p:attrName>
                                        </p:attrNameLst>
                                      </p:cBhvr>
                                      <p:tavLst>
                                        <p:tav tm="0">
                                          <p:val>
                                            <p:strVal val="#ppt_x"/>
                                          </p:val>
                                        </p:tav>
                                        <p:tav tm="100000">
                                          <p:val>
                                            <p:strVal val="#ppt_x"/>
                                          </p:val>
                                        </p:tav>
                                      </p:tavLst>
                                    </p:anim>
                                    <p:anim calcmode="lin" valueType="num">
                                      <p:cBhvr>
                                        <p:cTn id="33" dur="400" fill="hold"/>
                                        <p:tgtEl>
                                          <p:spTgt spid="7"/>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fontScale="90000"/>
          </a:bodyPr>
          <a:lstStyle/>
          <a:p>
            <a:r>
              <a:rPr lang="es-CO" dirty="0" smtClean="0">
                <a:latin typeface="Algerian" pitchFamily="82" charset="0"/>
              </a:rPr>
              <a:t>¿Quién y de qué nos libraría cuando viniera?</a:t>
            </a:r>
            <a:endParaRPr lang="es-CO" dirty="0">
              <a:latin typeface="Algerian" pitchFamily="82" charset="0"/>
            </a:endParaRPr>
          </a:p>
        </p:txBody>
      </p:sp>
      <p:sp>
        <p:nvSpPr>
          <p:cNvPr id="3" name="2 Marcador de contenido"/>
          <p:cNvSpPr>
            <a:spLocks noGrp="1"/>
          </p:cNvSpPr>
          <p:nvPr>
            <p:ph idx="1"/>
          </p:nvPr>
        </p:nvSpPr>
        <p:spPr>
          <a:xfrm>
            <a:off x="457200" y="1600200"/>
            <a:ext cx="4834880" cy="4525963"/>
          </a:xfrm>
          <a:solidFill>
            <a:schemeClr val="accent2">
              <a:lumMod val="40000"/>
              <a:lumOff val="60000"/>
            </a:schemeClr>
          </a:solidFill>
        </p:spPr>
        <p:txBody>
          <a:bodyPr>
            <a:normAutofit fontScale="92500" lnSpcReduction="10000"/>
          </a:bodyPr>
          <a:lstStyle/>
          <a:p>
            <a:pPr algn="ctr">
              <a:buNone/>
            </a:pPr>
            <a:r>
              <a:rPr lang="es-CO" dirty="0" smtClean="0"/>
              <a:t>    </a:t>
            </a:r>
          </a:p>
          <a:p>
            <a:pPr algn="ctr">
              <a:buNone/>
            </a:pPr>
            <a:r>
              <a:rPr lang="es-CO" dirty="0" smtClean="0">
                <a:solidFill>
                  <a:srgbClr val="FF0000"/>
                </a:solidFill>
              </a:rPr>
              <a:t>   </a:t>
            </a:r>
            <a:r>
              <a:rPr lang="es-CO" sz="3900" dirty="0" smtClean="0">
                <a:solidFill>
                  <a:srgbClr val="FF0000"/>
                </a:solidFill>
              </a:rPr>
              <a:t>Mateo 1:21.</a:t>
            </a:r>
            <a:r>
              <a:rPr lang="es-CO" dirty="0" smtClean="0"/>
              <a:t> </a:t>
            </a:r>
          </a:p>
          <a:p>
            <a:pPr algn="ctr">
              <a:buNone/>
            </a:pPr>
            <a:r>
              <a:rPr lang="es-CO" sz="3900" dirty="0" smtClean="0"/>
              <a:t>“Cuando nazca el niño, lo llamarás Jesús. </a:t>
            </a:r>
            <a:r>
              <a:rPr lang="es-CO" sz="3900" dirty="0" smtClean="0">
                <a:solidFill>
                  <a:srgbClr val="0070C0"/>
                </a:solidFill>
              </a:rPr>
              <a:t>Él va a salvar a su pueblo del </a:t>
            </a:r>
            <a:r>
              <a:rPr lang="es-CO" sz="3900" b="1" u="sng" dirty="0" smtClean="0">
                <a:solidFill>
                  <a:srgbClr val="0070C0"/>
                </a:solidFill>
              </a:rPr>
              <a:t>castigo </a:t>
            </a:r>
            <a:r>
              <a:rPr lang="es-CO" sz="3900" dirty="0" smtClean="0">
                <a:solidFill>
                  <a:srgbClr val="0070C0"/>
                </a:solidFill>
              </a:rPr>
              <a:t>que merece por sus pecados</a:t>
            </a:r>
            <a:r>
              <a:rPr lang="es-CO" sz="3900" dirty="0" smtClean="0"/>
              <a:t>.»</a:t>
            </a:r>
          </a:p>
          <a:p>
            <a:pPr>
              <a:buNone/>
            </a:pPr>
            <a:r>
              <a:rPr lang="es-CO" dirty="0" smtClean="0"/>
              <a:t>    </a:t>
            </a:r>
            <a:endParaRPr lang="es-CO" dirty="0"/>
          </a:p>
        </p:txBody>
      </p:sp>
      <p:pic>
        <p:nvPicPr>
          <p:cNvPr id="50178" name="Picture 2" descr="http://t1.gstatic.com/images?q=tbn:ANd9GcQfYFbTfua8u99jFXadhNpLe2ua1SPyunGh3OH6GXvwu1CZXi2YBA"/>
          <p:cNvPicPr>
            <a:picLocks noChangeAspect="1" noChangeArrowheads="1"/>
          </p:cNvPicPr>
          <p:nvPr/>
        </p:nvPicPr>
        <p:blipFill>
          <a:blip r:embed="rId2" cstate="print"/>
          <a:srcRect/>
          <a:stretch>
            <a:fillRect/>
          </a:stretch>
        </p:blipFill>
        <p:spPr bwMode="auto">
          <a:xfrm>
            <a:off x="5724128" y="1844824"/>
            <a:ext cx="3096344" cy="2952328"/>
          </a:xfrm>
          <a:prstGeom prst="rect">
            <a:avLst/>
          </a:prstGeom>
          <a:noFill/>
        </p:spPr>
      </p:pic>
      <p:sp>
        <p:nvSpPr>
          <p:cNvPr id="5" name="4 Rectángulo"/>
          <p:cNvSpPr/>
          <p:nvPr/>
        </p:nvSpPr>
        <p:spPr>
          <a:xfrm>
            <a:off x="5652120" y="5013175"/>
            <a:ext cx="3240360" cy="1477328"/>
          </a:xfrm>
          <a:prstGeom prst="rect">
            <a:avLst/>
          </a:prstGeom>
        </p:spPr>
        <p:txBody>
          <a:bodyPr wrap="square">
            <a:spAutoFit/>
          </a:bodyPr>
          <a:lstStyle/>
          <a:p>
            <a:pPr algn="ctr"/>
            <a:r>
              <a:rPr lang="es-CO" b="1" dirty="0" smtClean="0"/>
              <a:t>Nosotros éramos los que debíamos estar colgados en esa cruz, pero Él tomo nuestro lugar pagando nuestros delitos y pecados.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
                                        <p:tgtEl>
                                          <p:spTgt spid="3">
                                            <p:txEl>
                                              <p:pRg st="1" end="1"/>
                                            </p:txEl>
                                          </p:spTgt>
                                        </p:tgtEl>
                                      </p:cBhvr>
                                    </p:animEffect>
                                    <p:anim calcmode="lin" valueType="num">
                                      <p:cBhvr>
                                        <p:cTn id="13"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
                                        <p:tgtEl>
                                          <p:spTgt spid="3">
                                            <p:txEl>
                                              <p:pRg st="2" end="2"/>
                                            </p:txEl>
                                          </p:spTgt>
                                        </p:tgtEl>
                                      </p:cBhvr>
                                    </p:animEffect>
                                    <p:anim calcmode="lin" valueType="num">
                                      <p:cBhvr>
                                        <p:cTn id="2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50178"/>
                                        </p:tgtEl>
                                        <p:attrNameLst>
                                          <p:attrName>style.visibility</p:attrName>
                                        </p:attrNameLst>
                                      </p:cBhvr>
                                      <p:to>
                                        <p:strVal val="visible"/>
                                      </p:to>
                                    </p:set>
                                    <p:animEffect transition="in" filter="fade">
                                      <p:cBhvr>
                                        <p:cTn id="30" dur="100"/>
                                        <p:tgtEl>
                                          <p:spTgt spid="50178"/>
                                        </p:tgtEl>
                                      </p:cBhvr>
                                    </p:animEffect>
                                    <p:anim calcmode="lin" valueType="num">
                                      <p:cBhvr>
                                        <p:cTn id="31" dur="400" fill="hold"/>
                                        <p:tgtEl>
                                          <p:spTgt spid="50178"/>
                                        </p:tgtEl>
                                        <p:attrNameLst>
                                          <p:attrName>ppt_x</p:attrName>
                                        </p:attrNameLst>
                                      </p:cBhvr>
                                      <p:tavLst>
                                        <p:tav tm="0">
                                          <p:val>
                                            <p:strVal val="#ppt_x"/>
                                          </p:val>
                                        </p:tav>
                                        <p:tav tm="100000">
                                          <p:val>
                                            <p:strVal val="#ppt_x"/>
                                          </p:val>
                                        </p:tav>
                                      </p:tavLst>
                                    </p:anim>
                                    <p:anim calcmode="lin" valueType="num">
                                      <p:cBhvr>
                                        <p:cTn id="32" dur="400" fill="hold"/>
                                        <p:tgtEl>
                                          <p:spTgt spid="50178"/>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5017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5017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2">
              <a:lumMod val="20000"/>
              <a:lumOff val="80000"/>
            </a:schemeClr>
          </a:solidFill>
        </p:spPr>
        <p:txBody>
          <a:bodyPr>
            <a:normAutofit/>
          </a:bodyPr>
          <a:lstStyle/>
          <a:p>
            <a:pPr algn="ctr">
              <a:buNone/>
            </a:pPr>
            <a:r>
              <a:rPr lang="es-CO" dirty="0" smtClean="0"/>
              <a:t>   Jesús hizo dos cosas por nosotros:</a:t>
            </a:r>
          </a:p>
          <a:p>
            <a:pPr>
              <a:buNone/>
            </a:pPr>
            <a:endParaRPr lang="es-CO" dirty="0" smtClean="0"/>
          </a:p>
          <a:p>
            <a:pPr>
              <a:buNone/>
            </a:pPr>
            <a:r>
              <a:rPr lang="es-CO" dirty="0" smtClean="0"/>
              <a:t>  </a:t>
            </a:r>
          </a:p>
          <a:p>
            <a:pPr>
              <a:buNone/>
            </a:pPr>
            <a:r>
              <a:rPr lang="es-CO" dirty="0" smtClean="0"/>
              <a:t>  </a:t>
            </a:r>
          </a:p>
          <a:p>
            <a:pPr>
              <a:buNone/>
            </a:pPr>
            <a:r>
              <a:rPr lang="es-CO" dirty="0" smtClean="0"/>
              <a:t>    </a:t>
            </a:r>
          </a:p>
          <a:p>
            <a:pPr>
              <a:buNone/>
            </a:pPr>
            <a:endParaRPr lang="es-CO" dirty="0" smtClean="0"/>
          </a:p>
          <a:p>
            <a:pPr>
              <a:buNone/>
            </a:pPr>
            <a:endParaRPr lang="es-CO" dirty="0" smtClean="0"/>
          </a:p>
          <a:p>
            <a:pPr>
              <a:buNone/>
            </a:pPr>
            <a:endParaRPr lang="es-CO" dirty="0" smtClean="0"/>
          </a:p>
          <a:p>
            <a:pPr algn="ctr">
              <a:buNone/>
            </a:pPr>
            <a:r>
              <a:rPr lang="es-CO" dirty="0" smtClean="0"/>
              <a:t>    Porque de nada valdría ser perdonados si continuábamos bajo las garras del pecado.  </a:t>
            </a:r>
            <a:endParaRPr lang="es-CO" dirty="0"/>
          </a:p>
        </p:txBody>
      </p:sp>
      <p:sp>
        <p:nvSpPr>
          <p:cNvPr id="4" name="3 Rectángulo redondeado"/>
          <p:cNvSpPr/>
          <p:nvPr/>
        </p:nvSpPr>
        <p:spPr>
          <a:xfrm>
            <a:off x="683568" y="3140968"/>
            <a:ext cx="5616624" cy="216024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3600" b="1" dirty="0" smtClean="0">
                <a:solidFill>
                  <a:srgbClr val="FF0000"/>
                </a:solidFill>
              </a:rPr>
              <a:t>2</a:t>
            </a:r>
            <a:r>
              <a:rPr lang="es-CO" sz="2800" dirty="0" smtClean="0"/>
              <a:t>) Nos da</a:t>
            </a:r>
            <a:r>
              <a:rPr lang="es-CO" sz="2800" u="sng" dirty="0" smtClean="0">
                <a:solidFill>
                  <a:srgbClr val="0070C0"/>
                </a:solidFill>
              </a:rPr>
              <a:t> poder para apartarnos del pecado</a:t>
            </a:r>
            <a:r>
              <a:rPr lang="es-CO" sz="2800" dirty="0" smtClean="0"/>
              <a:t>, para escapar de sus garras y vivir libres de su influencia corruptora. Lo hace a través del E. Santo. </a:t>
            </a:r>
          </a:p>
        </p:txBody>
      </p:sp>
      <p:sp>
        <p:nvSpPr>
          <p:cNvPr id="5" name="4 Rectángulo redondeado"/>
          <p:cNvSpPr/>
          <p:nvPr/>
        </p:nvSpPr>
        <p:spPr>
          <a:xfrm>
            <a:off x="683568" y="1196752"/>
            <a:ext cx="5688632" cy="1728192"/>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3600" b="1" dirty="0" smtClean="0">
                <a:solidFill>
                  <a:srgbClr val="FF0000"/>
                </a:solidFill>
              </a:rPr>
              <a:t>1</a:t>
            </a:r>
            <a:r>
              <a:rPr lang="es-CO" sz="2800" dirty="0" smtClean="0"/>
              <a:t>) Nos </a:t>
            </a:r>
            <a:r>
              <a:rPr lang="es-CO" sz="2800" u="sng" dirty="0" smtClean="0">
                <a:solidFill>
                  <a:srgbClr val="0070C0"/>
                </a:solidFill>
              </a:rPr>
              <a:t>salva de los pecados que habíamos cometido</a:t>
            </a:r>
            <a:r>
              <a:rPr lang="es-CO" sz="2800" dirty="0" smtClean="0"/>
              <a:t>, por los cuales teníamos que morir eternamente.</a:t>
            </a:r>
          </a:p>
        </p:txBody>
      </p:sp>
      <p:sp>
        <p:nvSpPr>
          <p:cNvPr id="49154" name="AutoShape 2" descr="data:image/jpg;base64,/9j/4AAQSkZJRgABAQAAAQABAAD/2wBDAAkGBwgHBgkIBwgKCgkLDRYPDQwMDRsUFRAWIB0iIiAdHx8kKDQsJCYxJx8fLT0tMTU3Ojo6Iys/RD84QzQ5Ojf/2wBDAQoKCg0MDRoPDxo3JR8lNzc3Nzc3Nzc3Nzc3Nzc3Nzc3Nzc3Nzc3Nzc3Nzc3Nzc3Nzc3Nzc3Nzc3Nzc3Nzc3Nzf/wAARCABsAHsDASIAAhEBAxEB/8QAHAAAAgMBAQEBAAAAAAAAAAAABAYCAwUBBwAI/8QAORAAAgEDAwEFBgQFAwUAAAAAAQIDAAQRBRIhMQYTIkFRMmFxgZGhI0JSsQcUFeHwJDPBRFNigpL/xAAZAQADAQEBAAAAAAAAAAAAAAACAwQBAAX/xAAiEQADAAIDAAIDAQEAAAAAAAAAAQIDERIhMQRBExQiUSP/2gAMAwEAAhEDEQA/APKiuOoqSpmjNQhZbkhQNvkR51VHH1qlrQaIpHVgXmr4YC/AFXwWm5sHyNYpYXRGC2WUcitGC2EXTNWRxKg8sj70ZBHv5PlTJgXVFMUJZgAKKAigwZnVB/5HFD3N2sE8uA5EOAVU4LMQMAH5/wCZoR9OzbxS37zWyzuUSOOPe7MCOWJOAecdc0F5Jx+mTFX4HR31u8pjEg3hsYPGQehoyFnaQtC7qQBkoxH7Ut6rZy2UUT3X+zlu6nHEmQcYYfEH6Ub2e1j+bu4Y5XVcxEOScZxjH7mijLNnVjqDdvdY1C2tZZYrp96ISMqpzj5UpC1u9Xd7y9mkllZurHPkTxTPqUQmtpUjZdxQgEnjJFZFtqepLEsQ0oBIuDK0gVWwMZz6ceWaTmmZe5QeNt+mRdaP3dqWPtDf09wqfZaHub6eNufBjn4itWWW6upALpreNHDFUiyxOfPPHkfSowRWMLPIDnOAXaXG449w+1BF6fYVTs0d8SEsWVfcDmom4T/ty/8AwRQ0VwjYFvvUDq0ahV+vX71VJd2CuQ0MLEdWbJJpjzv6QKxL7MJ71ZR4wFb3VWmG9nkUGMZ5ou2lVTyox60z0wKRyuKMtmLtig1AfkNzRlrG2fD9aOZ34dsNWJ2IyTij0LRISozgfWhLeUA7WJLeijJq1rt0UgKkf6e8bk/IZom5j1gtN+IxjKXv3VxKrGfc5C7XbK8AenIx9619N1KGWKOGS0NxBGckqucEZyxGOSRg5JJ9/OAu67MIp0nRyZfzkDHuGKzYtXubZUS2leNQCCAeDn3fCoMs83tFGK1j9H3W5tGuYAGVSndju9vQFmyT9B96R57G600RXIVu6bDKw9M8Gqre4kkwgJ69K1u1QeOzsY+8kw0Y3Jk7eOhx86VM1jalP0ddTlh1rw7Z6t30LJcLuIXALH6/Wj4NViaMxkYUjaI1zyPTNJ0ZY4UA7fPFO2nJp0dtD+HBG+3LF0BJPvJp9r7JpBLu6ihGQm0Y5AwSD5c1k3V9HIyOihWXjJJYn5eVF6+YZIgY44t5PtxkA1zs32fa+V5bhXVT7GOAffQpyltsJ8qekgSXU5nVQ7vgDp0oU9+53LbuQfPaaeLfsxYWj75cO3oT0/z40b/IaeP+nj+Ypb+TCekNXxra2zz9bdz5VJIJXfZGjM3oozTU2lANkr4Byc8UNc3cUcqx20SLt4URNgkk/qBGefjTJz8vAHi0+wbTtKleT/ehO0ZZFYlx/wCmM1ev4l6lrBFMFK53yjG5lJyOMYBH7VdHPK1wktzAzLGQfxNjHjp4sAj71GCUi6mu4pFUiYMEJztOPLPvzQvNfg6cU9NAEmpvkxxkJGTwMYGPhQ09/gYRtg+5qvVbC4jcsinaT9DVNvprN45mUgcnxUc6a3sRSpPRTcXCyLgjefXFAtE5fOwjPlTlpkETK6wWiNLjIZ0B2D15rJ1KxvhqDOyguHLD3+dbVTPSYLx01vQX2S0yKVxNc4wvVfWtHt6kXdqir4oiq8eWf86VbYxqwgukj7uWQhJVHTGRz9qJvLOS/v7gSFG71xlEHUADqahd7ycj0Jx/83CF7Q4ZJbGa0tIVkM+0PI8YyuD+U0zaf2ftoLffdQASL7Zfk/U0waXpMVlNBsXlwysB0GBkft96A7X6lHaW4t4yO/kOST+VRXXnrLXGTIwxinddgdxZQC37xraFY19neiqTQsU8zsUibu0HUjzrOj1CS/bvJpHlccAt5fAVOKVZJe7QNJL+kc13FrphzUvtGkj28Rw0x3kck80I+oQBiBcr9azdU0zVCWLROkZGRt5rKzMnh7lePUU6MMtbbEZfkVL0kONvq0J8E2CpGDWHq+lwyAPpkhLEkOkj5J94NZ0knOBUVkkD5Jopw8HuWIq+XobYdnneRRc3Cxg87V5NOFv2W0x4PC0qyddwkJ5pIhvZYX3ZzzWzb9oXgVScnmgzRlrxh46hINIW3kltrrBaPjPX5/ChZIRBL3sXdOR+vyolryDU2DsBvUYDg4I92aFm04hGaO53HkhZOh+Y6UvT+x6tNeBmnXY/mGWSVHcrnavlz/erLuMyuJQeVPSl7S7aWHUw8isuQwPiDA8etNEIMqqijJJ5ock8X0Mw1zXYGke2UEDw+QzitfREVpd2DkncT86Gmt2SSJSjEMwyAccVfDMLSMZIBK7vnilt7Gpa2M0lzDEsYfhgrNz59B/zXnWo2Uuo620soZombBOelNUUy6hbJcrlGZNoQnpz/n0riWotLXk7mA5Letdjrg2/sGsarSE7XTHYwC3tvCzcFvPFCdmtQFjO8ipu52knk1ztUC2pRoDyVzj0yaFhi7p5FUdDXoYpTjT+yK3rL19Dfe9oFmiY7TzS9Nc75GYbefcKFZvAVJqvbRzimfDqts73EgbIQny6V1YuTu4Pvr1FLOAKy92o3dcChF7NWksoZwW5yeMA1Cvmr7QX45/085EQY+tVyRENivTb7slphjaREaNvPaetJ15o4S7KRbmTpzT8fyYox4t+GVDM0SbVOKtN05Xbk1dcaTcQHLROFIyCASK4LBwoZufUCj5w+zFFIpV5CyhDg5zmmrRmJEbHnHXFLJXuJVY+y2V/z70w6MBHkAn4ZpGbTW0Pw7XRqa2rGS0VQQWBxjyxQ9jaNKi7j+IDnn1rQkUTFSVBKgEE11YtxCwDG3yHU1Mn0UfZUimG4KuGeQjovNVamt2vtqVTPhjPtGjpL3UI8R21qVZvzFcUNMGtY3mvLgSyhSWA52ihn0JPR51qM+7XJmcHKsFwfLArf7PaV/Uri6YjIRgPnj+1KaSNfajPN5ySFvhzTXoWotptzLsY7mcHHxAP/NelkVKP59PMxveTbN2H+H7XBy10sZPIG3OKub+G04OFv48e+P8AvTLpepK0CvKfEaP/AKlF+r71B+bMumxz1vpGBYXUc0YY0abiNBxikxdXS3QKpBI8qGuNfKjBbcT6V36tb6BbQ4z3Bm/Nx6UPHbozktge/FJra6+4EORirV7SSu4SM5Hnmi/UtLo7mhx7lWfA58uRUj2fhkRnJALe7pWDb63HDgyHnrnNEy9r7ZSIwx6c58qneHKn0M5P/TM17SUtkUk7lSTLHHrVen7Vk4bg1fresW1zpcyqwZyoIHpz/agdIYZBPsmq4VOP6OmtMbbFQwPpwK4QLS8V2PgJqnS5Bhznz86vuNk9q2TnOQKmp8a7Kp3S6C7m6uZQUiESp5PnNLna6eGy7PzLHJvmlPib1PSr4bVljxLK+3yXdxSn24umxBaBSByw+FMwzytIXmfHG2Y+ixgykDqxo2JiL2Qnpv4PyFU6BH/qEz5uo/erZkfvnKrwGz9q9T70ebL0MaasyIFUkAV0624PDGsON8JyaiWGetB+GRnJgUk5XzNVGUk5JqmRiTXy85pyQhtsk8ueAcVO2bu8t50MfaqWTii0ZvsJe4dmPizVLs7Z8RqKDNSI+9Bo3ZK0du8O8kgjBpr0uVUghbH5RmlGI4bI60yW/wCFBtQnAOPvS8k7Q3E+xjsBJGZ435Mb5BHRlYZr6O/ItJHPsh2+VAafdSgFc5BPn8K+kJ27BwGZs486gyQnRfivijW02VJ13bSR9ay/4haLMdJjv/5ScFHwDsPsnqfhxT/2C0m1fR7e8ZSZnYjJwQAM9BitrWUFzp9/ZyljC9u4cFiS3BHU9Plitx4uF8tk+b5XOXGj8+dnZQsviOOUP0NaJlETEuMg8/vWRpXgZsfqx96J1B2AUg4yOa9BrZKvDRla0mQbTtPX4VxLGFlB748+8Uvl2I6njpVsbtsHP2rdHcj/2Q=="/>
          <p:cNvSpPr>
            <a:spLocks noChangeAspect="1" noChangeArrowheads="1"/>
          </p:cNvSpPr>
          <p:nvPr/>
        </p:nvSpPr>
        <p:spPr bwMode="auto">
          <a:xfrm>
            <a:off x="80963" y="-447675"/>
            <a:ext cx="990600" cy="8667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9156" name="AutoShape 4" descr="data:image/jpg;base64,/9j/4AAQSkZJRgABAQAAAQABAAD/2wBDAAkGBwgHBgkIBwgKCgkLDRYPDQwMDRsUFRAWIB0iIiAdHx8kKDQsJCYxJx8fLT0tMTU3Ojo6Iys/RD84QzQ5Ojf/2wBDAQoKCg0MDRoPDxo3JR8lNzc3Nzc3Nzc3Nzc3Nzc3Nzc3Nzc3Nzc3Nzc3Nzc3Nzc3Nzc3Nzc3Nzc3Nzc3Nzc3Nzf/wAARCACBAMkDASIAAhEBAxEB/8QAHAAAAAcBAQAAAAAAAAAAAAAAAAECAwQFBwYI/8QAQBAAAgEDAwEEBwUGBAYDAAAAAQIDAAQRBRIhMQYTQVEHImFxgZGhFDKxwdEjNEJD4fAVcnOyFiQzNVJiksLS/8QAGQEAAwEBAQAAAAAAAAAAAAAAAAEDAgQF/8QAIhEAAgICAgIDAQEAAAAAAAAAAAECEQMhEjETQQQiMlFh/9oADAMBAAIRAxEAPwC00P0iQShItVtmRs476LkH3r1HwzXV2naLSLm1kuUvo0iibbIZTsKk9ODz41ghco2QxwfA5zUWW9lVWUSkgcbW5GPiKkpM1SZ6ciZJEV42V0YZDKcgjzzTmOlefuyXbLVtNMdtaTR9yMBopBuB9uPP3Va3vpF1gTma0v8ACrhXt3jA5z1Hn7afkXTKeBvaejbRSsVy/Z/tnp+o2kb3kqW8rAdQQrZ8uOMeNdOjrIgeN1dGGQynIPxraaatEZRcXTDxmjxQo6YgscHHWsS7bpu7U6oFA5uOuOnqj9K27qKxPt6q/wDFWou6kqkxJ8slVx8aT6AqLBkF0r7uVBB54zj+tXNsQyuiOGypx7PKqWJFWVTzlsjFS03qilSRkNmuea+1nVi3E3GDLwRORgsikjyyKXtpFpzaQEnP7JP9op2uhdHK+xOKPFKxQxTEJxQK0rFCgBBFDFLoiKAEYomWnMUCKAGCtIK0+VpJArSGMFDSdpp8iixWhHm5SEGSM5658Ki3fduz5UgkflTyzxEAkjnjB8qbOx3xnOPP3VyKyiZUxKUmHrbSDmrkSR3eO8V5pPB4wFII8M85+NV91CGG9OGGMfKo8MzRuA4yw6KOlalFy2iuPJx0dXo96SgtnBwgJxnBB8/xrotOu7+xQyWF9PER1VXO0j3ZrjdEZpbrdyctk+PwrplYgOshHnyajuOikqls6q27Z63AB3jQXIz0ZQCfliri09IUDFFvbCSLnDsjZHvAI5+dZ7PIVjQrjxNRxMxHt46eNVjORh44s2uy7R6Reor2+o2/PQO20/Wss7cyxN2lvmB3IZQ25eQeFGc/X4VUw7Y1GMjHlUqMsV2MwZSfHkfKteRezPga6IcDd7cKEztGcAHx58KlSAqqjoMZFNPpyw3KXNvlSvXuz6pHTkHp8KQ7T78FU6+r+0HJ9xxU39no3j+qpm26LP8AaNHsZj1e3Qn37RU3Nc32R1OzHZ2xhluIopYotrxySAMuCfOrxL21kn+zx3ELzY3d2sgLY88CuiPRzPskihmiBFHmmZDoUWaGaABmhmiJos0AKzzQbiiBoiaAATST1o80RNMBDUmlMaRmtCM6vfRJYOmbDU7iFiOBOiyL8xtI+tcnq/o27QabG8qRRXkSgkvbvlgOudpAPh4ZrcVNOA1nijR5YdWiyjKQRjrTEyftPUUjPTNb7f8Ao40O9vJLhmuU3HIRHG1T7MjpSU9GPZwQNGy3bu3SUz4ZfdgY+lYUZDtIxvRXMEqyHjDdM/WukuZ0jMUrhdkyAqR51Z9svR/H2f09b7Trma4hEwV45UXcgIODkYB5AHTxqi014r+CG2uBlOY8AYwfMZ8cVzzVS2dmOpw0OvJHJEoRxkjjNI7vnAO4jjOfZVXrFhe6PciHLNEvrRTY9Vxzg58/ZUWLUrmEDdllHjn+/Ct8WR57pnSRjoD4rkkipltsMiqvI6ezNc7DrEO9QWK+rjnpn31Ps9QTG44YZyCpqcostHJH+l3GhmLKqkME86qVjvY7mUgB7Vuck5I48PkPmakS3Mr2Uj2T/tMALzjr19vPnTZvJo9MaSWJd6od0anoOnzxzSj/AEHTJdqMDCgqD02kjBpcVxPHKe4lKshzuZefgaLTbsXVqkgB2t/64pU4Rgc5yCTya0pNaFSZ02l9uLxGVL9I54xwzou1v0+ldbY9odLvcCG6UOf4JPUP14rIu8GCeQcU9CzZ2ZOD5jNVU2Ylhi+jaJJUjxvdVz03HGaUDkVis97JGmJGyoXIDdP6U5ofbbUbOOWPvAsathRINxAPsPvp+VJ0yfhZs2aGaz237d3yuO8tbedTj7gKn39TVtB24sMol7FNbEjIPDj6HP0rfJMm4SR1maGc1Q6b2s0fUZXhiuu6lQ8pOvdk+0Z4Iq6zkda0mn0IXmk0nNDNNCCak0ZNFmmIJWFLDVHU0vNAx7dSg1MBqVmgBGp2cWp6fcWU/wD054yhPivkR7jg/CvPl5bT6Tqc1rOGSaJysg9oPUezxHvr0OGrNfSxoh3Ra3bocECO556dAp9x6H4edRzRtWXwz4uhjsT2kaKX7NdsjwSnDgnIIPsPXz+Y8a7y97Ldnr8l7jSLRmb+NE2E/FcVg+nXHdzKqgffB9o55xW19lNdgvLSO2aTEqKAN38Qx0948qnhl6ZTPC/uim1P0UaNdbmsrq5tGPQNiRR88HHxrKe0WjS9n9WubOO4E32eUoHQEZ+HgfZXpMNWHekDZ/j2pFhuMdwxIz7en1Hyq8kkcidnK6fLc3EgWaQ90WG7nBI99dGtopiY215OmMjlt68/5ufLxrmTiT1lcqv/AIqMmpVu0oG5ZVC4yRu2k+wZ5Pv6VCWy8HWqLyTUbjTGRLsxzKyblZRtxjinl1qxlTA3ISTkEcD41bdjdE0ztXFcRarvWaHAi7uTa6gls5B46geFStT9ErqWbS9URvEJdRkH/wCS5+opqFqw8ji9FMjxS7DEwKkZ9VgfP9KdQbSGJORx191V972G7Uaedw09pl6brZ1k+g5+lVZ1LUbB3t7hZY2RuY5VKlfgaXGSNLKmW2rTBrdeuVPgKoe8ErrHHGJGznjyHFLuNXeb+WhyMeqOSc+VX3ZzRWkSaaRClww3bGH8Hl86w02yian0VlvrCxQqjFwGbhk+9jH9KnMVUAIpAI4JAwT5+BzVLbWnfM8dwMiNyPVPXBPSrpMqqoBgJ588U4qhTneiJd3DRXNuAcg7gcnw8q7Lst2xu7eyWKQJcQIcKGOGA8gf6VwuruouIHHOH/HNPaPMgubiFSwwQQG8cZBoTadolSemblpOr2mqwl7ZiGQ4eNhgr+vvqfms27DSzW2tpGWBjnjZDz4jkfga0TdXTCXJEZx4uhwmipG6hurZixpTSwajqacDcUGh3dR5pvNHmgBzdSZUjnjaKZFkjYYZHGQw8iKTuowaAMZ7ddmH7N3a3Nmshsnb9nIx3bPNSfZ4eY+NQrDUp5BCEfDqOTxzxW2ahY2+p2Utldx74Jl2sB1HiCPaDg1iGuaTJ2d1WS3k5WNshlGN6HoR/fHIrjzQ47R2YMl6ZpHZftesu6z1JgrpwkrfxDHAbPj7fnWX9ubz7X2i1KRV2BrplA8wOPrinLWcybpX3dFUAnAOPH24qu1+OU3DXUzLKcDfu8wMA8f355ox5b+rDNhS+0SvikGQF9byGeKn2kzuzLaMDMQMBkBJ93t5NVEbd5JgD1s+FWllbA5lyFl/hUHB4/OnPRjGmy3t7W7tRHqVs8lvd2671LLtZyOSOPDA6n8K2/R9UttV0+G8tZEdJFBOxs7T4g+WDWExdpJdnd3MW8KCm5jgt4DPma670RapHHc32myyYeVhJFuP3iOCPfjHvreNv2Zyxj2jVg9UPaTstpvaCGYzwol06Kq3HVl25x8Of74qbPqtlBN3TzgyDqqqWx8qrdX7QrDG8enq0kwKhnK8IG6HB61VyXslHHJsza27J/4Tqsq6mRMYG/kkEDjIPPPSr+0Bibv4SXBXMagDJzwAPPy+VFO0MpeS7ZmnlcsWJwSScVa9nIDPqrBATb2rBzx449UfPn4VGP6O3UIUZpqmiazpjvPf2F1b5bPeMuUyT5jimk1UjbyW8Dnmt9uoYbu1ltrhA8MqlXU+Irm77sHol5IZ2+0rc53d93u4sf8A2BG0/KqvGcPJmRXtzHclECrkMDxU3SJIvtW+Y4KjhzXd23ot0mMuZry+lLc+rsTHyBqvvfRhcRuTpuqKw/8AG4TaR8RkfSpvEzSlQ92ZYtqtkySh/wBvxtPhz/WtJzXD9l+xE2l6nDf319HI8OSscKEAnBGST767XNUxQcUKcuWxeaLdSC1FmrEhlWpwNUdWpwGsmx4GjBpsUpTQAvNHmk0fhQAsVyvpE0M6rpH2m3QNc2gLEAes6fxD4dfnXUg4pQY54JpSSkqHF8XaPPkR2sEPEZ4/Wl3TJM5VuSsew56HB4+ldj277Mtp8j3tnH/yMrAkDnunP5E9PlXE3cDE7gG9uD0FebKLjKmelGalGyke1kN13cK5fPAp1LyW3cpICGAwQeKdld4bgSpkOhznz86urq2tNVsRKgAuBzgckdP1q7kqXJHPGD3xZz8Myowl2gyAcFjwKt9Fv5IdSW4jZkkf1WZR0yRz88fjVM2nTxxh2BIB9YDgjz61Mt4JreVHlhOwMCpb7tabj6MxUrpo7k3UtvcLPasWDckr0J8c1carqqJpyTMAQ4wpB+97PhXL6WVuYsOpZkO0q3PrZxkfnV3YaZFqd5BZ3E8kcJYuNp5zt6DPn51OPL0dUmuNjWnWF1rd1ELMMVGO9mb7sWeT16nyHjWj2VpDZW6w264VepJ5Y+JPmSaRY2dtp9rHb2kKxRJ0UefmT1J9tP5rpx4+O/Zw5crm/wDBeaGaRmhmqkheaInypOaItQJis0RNILURamAstSd1ILUndWgEK1Oq1RUPFPK1YGSA1KBpgNSwaAHQaMNTYJo6AHN1HuGKaFKooA54YbqCSC5jEkUg2ujdCKyDtPozaPqcloZS8TgSRFiM7Seh9vGK2AGs99JyrHf2kwBLtbkHHkGP61HPjU42VxT4Mzuawlc5TPq9R48U5aubKR0mzsIz/fxq5HdoBICNjDrnzpuW2hvSqSuFxlfp/SuBTb+rPQ8a/USLHJ9qEk8qkuwGFVcg+/4VPszbvCFmUxuOR0w2PPjFRbdntn2OqmQjaM9NvgT8qkywqWFzDJ30fWTgDB8fjzTT2ar2WEMVslyk0U3dqT642HIx04/SrKzulivVuIOO7BZSDkYPh7ugqmjXvw06WzLHj+WfVxx9evSmrCRobnCMAGIU88HPH6VSMqMtWqNfSVZVWRDlXAYH2Gj3VX6POstkoX+WShHl4/nU3mu+O0eZJU2hWaGaTRc1oyKzRE0kmizQApmpBaiJpDGtAAtRbjSc0WaYhuNqeVqiRtUhDWaGPqadWmVNOLSoBwUoUkUoUwDFKpIpQoAMCuF9KUYVNOmz4uh93B/P6Gu7FcV6TlJtbAlvVDuce31eazPoDO7W5JgaJSFZRwD09/PlSgrN+1Oe7jUZHT458eajXKskp2gcEDg58P604swubfvlUlkyrDwIHT8a83JDi+SPQwZeS4slwP3iu0gTfgbfPrTltC8ciShWEbHdJGx6jqDUeCXFwFx+yZsoWUZ8cfD2VcaSVhulSZA7SIeSucbTx9MVG9nV6LayUW8cb22Hhd9xB6bTwfkeapNSgFsbxUBLhg0ZxyB4/iKsYpVjnxAJO4dsEKPVH6GlsvfCaJkVg0o9YHkDpn+lVXRhr2dT2WuO+jlz1lxKB5ZUcfXNXma5Ps6/ciBSBGYWEbnjkcr/APmut2+dd+F3E87PGpheNETzSsUW2q0RE9aKl4oiKYCCKQRTjcU2xrQCCKLFEzYqN3y+dAhMVSo+lChQP2OpTq0KFIBxaWKFCgGKFKFChSAUvSuM9J37nYf6j/gtChSn0HszS7/eJf8AIv8AtFK0j/tt1/q//UUKFcOX8M6Pj/tBWf76fef9xrqNK+5F/l/M0KFcns9JdEhP3WX/AFh+IpvS/wCb7/yFChVV0jL6LK0/d5fdH+Vdw33j76FCuz435OD5faCoUKFdJzegqKhQpiEP0pl+tChTAYfqKg0KFMD/2Q=="/>
          <p:cNvSpPr>
            <a:spLocks noChangeAspect="1" noChangeArrowheads="1"/>
          </p:cNvSpPr>
          <p:nvPr/>
        </p:nvSpPr>
        <p:spPr bwMode="auto">
          <a:xfrm>
            <a:off x="80963" y="-461963"/>
            <a:ext cx="1466850" cy="9429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9158" name="Picture 6" descr="http://t3.gstatic.com/images?q=tbn:ANd9GcTErsc1BJIUMZ4ct3jo2YplyeyX2mTI0vRv9QIJQ-Olj7zD2plb"/>
          <p:cNvPicPr>
            <a:picLocks noChangeAspect="1" noChangeArrowheads="1"/>
          </p:cNvPicPr>
          <p:nvPr/>
        </p:nvPicPr>
        <p:blipFill>
          <a:blip r:embed="rId3" cstate="print"/>
          <a:srcRect/>
          <a:stretch>
            <a:fillRect/>
          </a:stretch>
        </p:blipFill>
        <p:spPr bwMode="auto">
          <a:xfrm>
            <a:off x="6477000" y="1196752"/>
            <a:ext cx="2127448" cy="1800200"/>
          </a:xfrm>
          <a:prstGeom prst="rect">
            <a:avLst/>
          </a:prstGeom>
          <a:noFill/>
        </p:spPr>
      </p:pic>
      <p:pic>
        <p:nvPicPr>
          <p:cNvPr id="49160" name="Picture 8" descr="http://t0.gstatic.com/images?q=tbn:ANd9GcRlPUdt5EJin8GtTvM8BVqly7hIvdZxc4yrvZAUm2la41yKenUUNg"/>
          <p:cNvPicPr>
            <a:picLocks noChangeAspect="1" noChangeArrowheads="1"/>
          </p:cNvPicPr>
          <p:nvPr/>
        </p:nvPicPr>
        <p:blipFill>
          <a:blip r:embed="rId4" cstate="print"/>
          <a:srcRect/>
          <a:stretch>
            <a:fillRect/>
          </a:stretch>
        </p:blipFill>
        <p:spPr bwMode="auto">
          <a:xfrm>
            <a:off x="6444208" y="3140968"/>
            <a:ext cx="2160240" cy="200139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49158"/>
                                        </p:tgtEl>
                                        <p:attrNameLst>
                                          <p:attrName>style.visibility</p:attrName>
                                        </p:attrNameLst>
                                      </p:cBhvr>
                                      <p:to>
                                        <p:strVal val="visible"/>
                                      </p:to>
                                    </p:set>
                                    <p:anim to="" calcmode="lin" valueType="num">
                                      <p:cBhvr>
                                        <p:cTn id="25" dur="1" fill="hold"/>
                                        <p:tgtEl>
                                          <p:spTgt spid="49158"/>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
                                        <p:tgtEl>
                                          <p:spTgt spid="5"/>
                                        </p:tgtEl>
                                      </p:cBhvr>
                                    </p:animEffect>
                                    <p:anim calcmode="lin" valueType="num">
                                      <p:cBhvr>
                                        <p:cTn id="31" dur="400" fill="hold"/>
                                        <p:tgtEl>
                                          <p:spTgt spid="5"/>
                                        </p:tgtEl>
                                        <p:attrNameLst>
                                          <p:attrName>ppt_x</p:attrName>
                                        </p:attrNameLst>
                                      </p:cBhvr>
                                      <p:tavLst>
                                        <p:tav tm="0">
                                          <p:val>
                                            <p:strVal val="#ppt_x"/>
                                          </p:val>
                                        </p:tav>
                                        <p:tav tm="100000">
                                          <p:val>
                                            <p:strVal val="#ppt_x"/>
                                          </p:val>
                                        </p:tav>
                                      </p:tavLst>
                                    </p:anim>
                                    <p:anim calcmode="lin" valueType="num">
                                      <p:cBhvr>
                                        <p:cTn id="32" dur="400" fill="hold"/>
                                        <p:tgtEl>
                                          <p:spTgt spid="5"/>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
                                        <p:tgtEl>
                                          <p:spTgt spid="4"/>
                                        </p:tgtEl>
                                      </p:cBhvr>
                                    </p:animEffect>
                                    <p:anim calcmode="lin" valueType="num">
                                      <p:cBhvr>
                                        <p:cTn id="40" dur="400" fill="hold"/>
                                        <p:tgtEl>
                                          <p:spTgt spid="4"/>
                                        </p:tgtEl>
                                        <p:attrNameLst>
                                          <p:attrName>ppt_x</p:attrName>
                                        </p:attrNameLst>
                                      </p:cBhvr>
                                      <p:tavLst>
                                        <p:tav tm="0">
                                          <p:val>
                                            <p:strVal val="#ppt_x"/>
                                          </p:val>
                                        </p:tav>
                                        <p:tav tm="100000">
                                          <p:val>
                                            <p:strVal val="#ppt_x"/>
                                          </p:val>
                                        </p:tav>
                                      </p:tavLst>
                                    </p:anim>
                                    <p:anim calcmode="lin" valueType="num">
                                      <p:cBhvr>
                                        <p:cTn id="41" dur="400" fill="hold"/>
                                        <p:tgtEl>
                                          <p:spTgt spid="4"/>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49160"/>
                                        </p:tgtEl>
                                        <p:attrNameLst>
                                          <p:attrName>style.visibility</p:attrName>
                                        </p:attrNameLst>
                                      </p:cBhvr>
                                      <p:to>
                                        <p:strVal val="visible"/>
                                      </p:to>
                                    </p:set>
                                    <p:animEffect transition="in" filter="fade">
                                      <p:cBhvr>
                                        <p:cTn id="48" dur="100"/>
                                        <p:tgtEl>
                                          <p:spTgt spid="49160"/>
                                        </p:tgtEl>
                                      </p:cBhvr>
                                    </p:animEffect>
                                    <p:anim calcmode="lin" valueType="num">
                                      <p:cBhvr>
                                        <p:cTn id="49" dur="400" fill="hold"/>
                                        <p:tgtEl>
                                          <p:spTgt spid="49160"/>
                                        </p:tgtEl>
                                        <p:attrNameLst>
                                          <p:attrName>ppt_x</p:attrName>
                                        </p:attrNameLst>
                                      </p:cBhvr>
                                      <p:tavLst>
                                        <p:tav tm="0">
                                          <p:val>
                                            <p:strVal val="#ppt_x"/>
                                          </p:val>
                                        </p:tav>
                                        <p:tav tm="100000">
                                          <p:val>
                                            <p:strVal val="#ppt_x"/>
                                          </p:val>
                                        </p:tav>
                                      </p:tavLst>
                                    </p:anim>
                                    <p:anim calcmode="lin" valueType="num">
                                      <p:cBhvr>
                                        <p:cTn id="50" dur="400" fill="hold"/>
                                        <p:tgtEl>
                                          <p:spTgt spid="49160"/>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4916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4916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3" presetClass="entr" presetSubtype="0" fill="hold"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fade">
                                      <p:cBhvr>
                                        <p:cTn id="57" dur="100"/>
                                        <p:tgtEl>
                                          <p:spTgt spid="3">
                                            <p:txEl>
                                              <p:pRg st="8" end="8"/>
                                            </p:txEl>
                                          </p:spTgt>
                                        </p:tgtEl>
                                      </p:cBhvr>
                                    </p:animEffect>
                                    <p:anim calcmode="lin" valueType="num">
                                      <p:cBhvr>
                                        <p:cTn id="58" dur="4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9" dur="4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60" dur="600" decel="50000" fill="hold">
                                          <p:stCondLst>
                                            <p:cond delay="4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1" dur="600" decel="50000" fill="hold">
                                          <p:stCondLst>
                                            <p:cond delay="4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solidFill>
            <a:schemeClr val="bg1"/>
          </a:solidFill>
        </p:spPr>
        <p:txBody>
          <a:bodyPr>
            <a:normAutofit lnSpcReduction="10000"/>
          </a:bodyPr>
          <a:lstStyle/>
          <a:p>
            <a:pPr algn="ctr">
              <a:buNone/>
            </a:pPr>
            <a:r>
              <a:rPr lang="es-CO" dirty="0" smtClean="0"/>
              <a:t>      </a:t>
            </a:r>
            <a:r>
              <a:rPr lang="es-CO" b="1" u="sng" dirty="0" smtClean="0">
                <a:solidFill>
                  <a:srgbClr val="FF0000"/>
                </a:solidFill>
              </a:rPr>
              <a:t>¿Qué debemos hacer después de que hemos conocido a Cristo?</a:t>
            </a:r>
          </a:p>
          <a:p>
            <a:pPr>
              <a:buNone/>
            </a:pPr>
            <a:r>
              <a:rPr lang="es-CO" dirty="0" smtClean="0"/>
              <a:t>     </a:t>
            </a:r>
            <a:r>
              <a:rPr lang="es-CO" dirty="0" smtClean="0">
                <a:solidFill>
                  <a:srgbClr val="FF0000"/>
                </a:solidFill>
              </a:rPr>
              <a:t>1 Juan 2:15</a:t>
            </a:r>
            <a:endParaRPr lang="es-CO" dirty="0" smtClean="0"/>
          </a:p>
          <a:p>
            <a:pPr>
              <a:buNone/>
            </a:pPr>
            <a:r>
              <a:rPr lang="es-CO" dirty="0" smtClean="0"/>
              <a:t>    </a:t>
            </a:r>
            <a:r>
              <a:rPr lang="es-CO" u="sng" dirty="0" smtClean="0">
                <a:solidFill>
                  <a:srgbClr val="0070C0"/>
                </a:solidFill>
              </a:rPr>
              <a:t>No améis al mundo</a:t>
            </a:r>
            <a:r>
              <a:rPr lang="es-CO" dirty="0" smtClean="0"/>
              <a:t>, ni las </a:t>
            </a:r>
            <a:r>
              <a:rPr lang="es-CO" u="sng" dirty="0" smtClean="0">
                <a:solidFill>
                  <a:srgbClr val="0070C0"/>
                </a:solidFill>
              </a:rPr>
              <a:t>cosas que están en el mundo</a:t>
            </a:r>
            <a:r>
              <a:rPr lang="es-CO" dirty="0" smtClean="0"/>
              <a:t>. Si alguno ama </a:t>
            </a:r>
            <a:r>
              <a:rPr lang="es-CO" u="sng" dirty="0" smtClean="0">
                <a:solidFill>
                  <a:srgbClr val="0070C0"/>
                </a:solidFill>
              </a:rPr>
              <a:t>al mundo</a:t>
            </a:r>
            <a:r>
              <a:rPr lang="es-CO" dirty="0" smtClean="0"/>
              <a:t> (después de haber conocido a Jesús), el amor del Padre </a:t>
            </a:r>
            <a:r>
              <a:rPr lang="es-CO" u="sng" dirty="0" smtClean="0">
                <a:solidFill>
                  <a:srgbClr val="0070C0"/>
                </a:solidFill>
              </a:rPr>
              <a:t>no está en él. </a:t>
            </a:r>
          </a:p>
          <a:p>
            <a:endParaRPr lang="es-CO" dirty="0" smtClean="0"/>
          </a:p>
          <a:p>
            <a:pPr>
              <a:buNone/>
            </a:pPr>
            <a:r>
              <a:rPr lang="es-CO" dirty="0" smtClean="0"/>
              <a:t>     Pedro dice que el cristiano tiene que </a:t>
            </a:r>
            <a:r>
              <a:rPr lang="es-CO" u="sng" dirty="0" smtClean="0">
                <a:solidFill>
                  <a:srgbClr val="0070C0"/>
                </a:solidFill>
              </a:rPr>
              <a:t>“huir de la “descomposición”, de la “ruina” y de la “destrucción” que impera en el mundo</a:t>
            </a:r>
            <a:r>
              <a:rPr lang="es-CO" dirty="0" smtClean="0"/>
              <a:t>; Y Juan dice que si “</a:t>
            </a:r>
            <a:r>
              <a:rPr lang="es-CO" u="sng" dirty="0" smtClean="0">
                <a:solidFill>
                  <a:srgbClr val="0070C0"/>
                </a:solidFill>
              </a:rPr>
              <a:t>alguno ama al mundo</a:t>
            </a:r>
            <a:r>
              <a:rPr lang="es-CO" dirty="0" smtClean="0"/>
              <a:t>, el </a:t>
            </a:r>
            <a:r>
              <a:rPr lang="es-CO" u="sng" dirty="0" smtClean="0">
                <a:solidFill>
                  <a:srgbClr val="0070C0"/>
                </a:solidFill>
              </a:rPr>
              <a:t>amor del Padre</a:t>
            </a:r>
            <a:r>
              <a:rPr lang="es-CO" dirty="0" smtClean="0"/>
              <a:t> no está en él”.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6">
              <a:lumMod val="60000"/>
              <a:lumOff val="40000"/>
            </a:schemeClr>
          </a:solidFill>
        </p:spPr>
        <p:txBody>
          <a:bodyPr>
            <a:normAutofit fontScale="92500" lnSpcReduction="10000"/>
          </a:bodyPr>
          <a:lstStyle/>
          <a:p>
            <a:pPr>
              <a:buNone/>
            </a:pPr>
            <a:r>
              <a:rPr lang="es-CO" dirty="0" smtClean="0"/>
              <a:t>   </a:t>
            </a:r>
          </a:p>
          <a:p>
            <a:pPr>
              <a:buNone/>
            </a:pPr>
            <a:r>
              <a:rPr lang="es-CO" dirty="0" smtClean="0"/>
              <a:t>    Además dice que la “</a:t>
            </a:r>
            <a:r>
              <a:rPr lang="es-CO" u="sng" dirty="0" smtClean="0">
                <a:solidFill>
                  <a:srgbClr val="0070C0"/>
                </a:solidFill>
              </a:rPr>
              <a:t>concupiscencia</a:t>
            </a:r>
            <a:r>
              <a:rPr lang="es-CO" dirty="0" smtClean="0"/>
              <a:t>”, o sea los malos deseos, es la causa del mal que hay en el mundo. Y precisamente es aquí donde Pedro sienta las bases para la </a:t>
            </a:r>
            <a:r>
              <a:rPr lang="es-CO" b="1" u="sng" dirty="0" smtClean="0"/>
              <a:t>escala de las virtudes.</a:t>
            </a:r>
          </a:p>
          <a:p>
            <a:endParaRPr lang="es-CO" dirty="0" smtClean="0"/>
          </a:p>
          <a:p>
            <a:pPr>
              <a:buNone/>
            </a:pPr>
            <a:r>
              <a:rPr lang="es-CO" dirty="0" smtClean="0"/>
              <a:t>   </a:t>
            </a:r>
            <a:r>
              <a:rPr lang="es-CO" b="1" dirty="0" smtClean="0">
                <a:solidFill>
                  <a:srgbClr val="FF0000"/>
                </a:solidFill>
              </a:rPr>
              <a:t>1 Pedro 1:5-10</a:t>
            </a:r>
            <a:r>
              <a:rPr lang="es-CO" dirty="0" smtClean="0"/>
              <a:t>.</a:t>
            </a:r>
            <a:r>
              <a:rPr lang="es-CO" baseline="30000" dirty="0" smtClean="0"/>
              <a:t>  </a:t>
            </a:r>
            <a:r>
              <a:rPr lang="es-CO" u="sng" dirty="0" smtClean="0">
                <a:solidFill>
                  <a:srgbClr val="0070C0"/>
                </a:solidFill>
              </a:rPr>
              <a:t>Vosotros también</a:t>
            </a:r>
            <a:r>
              <a:rPr lang="es-CO" dirty="0" smtClean="0">
                <a:solidFill>
                  <a:srgbClr val="0070C0"/>
                </a:solidFill>
              </a:rPr>
              <a:t>,</a:t>
            </a:r>
            <a:r>
              <a:rPr lang="es-CO" dirty="0" smtClean="0"/>
              <a:t> poniendo </a:t>
            </a:r>
            <a:r>
              <a:rPr lang="es-CO" dirty="0" smtClean="0">
                <a:solidFill>
                  <a:srgbClr val="0070C0"/>
                </a:solidFill>
              </a:rPr>
              <a:t>toda diligencia</a:t>
            </a:r>
            <a:r>
              <a:rPr lang="es-CO" dirty="0" smtClean="0"/>
              <a:t> por esto mismo, </a:t>
            </a:r>
            <a:r>
              <a:rPr lang="es-CO" u="sng" dirty="0" smtClean="0">
                <a:solidFill>
                  <a:srgbClr val="0070C0"/>
                </a:solidFill>
              </a:rPr>
              <a:t>añadid</a:t>
            </a:r>
            <a:r>
              <a:rPr lang="es-CO" dirty="0" smtClean="0"/>
              <a:t> a vuestra fe </a:t>
            </a:r>
            <a:r>
              <a:rPr lang="es-CO" dirty="0" smtClean="0">
                <a:solidFill>
                  <a:srgbClr val="0070C0"/>
                </a:solidFill>
              </a:rPr>
              <a:t>virtud</a:t>
            </a:r>
            <a:r>
              <a:rPr lang="es-CO" dirty="0" smtClean="0"/>
              <a:t>; a la virtud, </a:t>
            </a:r>
            <a:r>
              <a:rPr lang="es-CO" dirty="0" smtClean="0">
                <a:solidFill>
                  <a:srgbClr val="0070C0"/>
                </a:solidFill>
              </a:rPr>
              <a:t>conocimiento</a:t>
            </a:r>
            <a:r>
              <a:rPr lang="es-CO" dirty="0" smtClean="0"/>
              <a:t>; </a:t>
            </a:r>
            <a:r>
              <a:rPr lang="es-CO" baseline="30000" dirty="0" smtClean="0"/>
              <a:t>6</a:t>
            </a:r>
            <a:r>
              <a:rPr lang="es-CO" dirty="0" smtClean="0"/>
              <a:t> al conocimiento, </a:t>
            </a:r>
            <a:r>
              <a:rPr lang="es-CO" dirty="0" smtClean="0">
                <a:solidFill>
                  <a:srgbClr val="0070C0"/>
                </a:solidFill>
              </a:rPr>
              <a:t>dominio propio</a:t>
            </a:r>
            <a:r>
              <a:rPr lang="es-CO" dirty="0" smtClean="0"/>
              <a:t>; al dominio propio, </a:t>
            </a:r>
            <a:r>
              <a:rPr lang="es-CO" dirty="0" smtClean="0">
                <a:solidFill>
                  <a:srgbClr val="0070C0"/>
                </a:solidFill>
              </a:rPr>
              <a:t>paciencia</a:t>
            </a:r>
            <a:r>
              <a:rPr lang="es-CO" dirty="0" smtClean="0"/>
              <a:t>; a la paciencia,</a:t>
            </a:r>
            <a:r>
              <a:rPr lang="es-CO" dirty="0" smtClean="0">
                <a:solidFill>
                  <a:srgbClr val="0070C0"/>
                </a:solidFill>
              </a:rPr>
              <a:t> piedad</a:t>
            </a:r>
            <a:r>
              <a:rPr lang="es-CO" dirty="0" smtClean="0"/>
              <a:t>; </a:t>
            </a:r>
            <a:r>
              <a:rPr lang="es-CO" baseline="30000" dirty="0" smtClean="0"/>
              <a:t>7</a:t>
            </a:r>
            <a:r>
              <a:rPr lang="es-CO" dirty="0" smtClean="0"/>
              <a:t> a la piedad, </a:t>
            </a:r>
            <a:r>
              <a:rPr lang="es-CO" dirty="0" smtClean="0">
                <a:solidFill>
                  <a:srgbClr val="0070C0"/>
                </a:solidFill>
              </a:rPr>
              <a:t>afecto fraternal</a:t>
            </a:r>
            <a:r>
              <a:rPr lang="es-CO" dirty="0" smtClean="0"/>
              <a:t>; y al afecto fraternal, </a:t>
            </a:r>
            <a:r>
              <a:rPr lang="es-CO" dirty="0" smtClean="0">
                <a:solidFill>
                  <a:srgbClr val="0070C0"/>
                </a:solidFill>
              </a:rPr>
              <a:t>amor</a:t>
            </a:r>
            <a:r>
              <a:rPr lang="es-CO" dirty="0" smtClean="0"/>
              <a:t>. </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8229600" cy="5400600"/>
          </a:xfrm>
          <a:solidFill>
            <a:srgbClr val="FFFF00"/>
          </a:solidFill>
        </p:spPr>
        <p:txBody>
          <a:bodyPr>
            <a:normAutofit/>
          </a:bodyPr>
          <a:lstStyle/>
          <a:p>
            <a:pPr>
              <a:buNone/>
            </a:pPr>
            <a:r>
              <a:rPr lang="es-CO" baseline="30000" dirty="0" smtClean="0"/>
              <a:t>    </a:t>
            </a:r>
            <a:r>
              <a:rPr lang="es-CO" sz="2800" baseline="30000" dirty="0" smtClean="0"/>
              <a:t> 8</a:t>
            </a:r>
            <a:r>
              <a:rPr lang="es-CO" sz="2800" dirty="0" smtClean="0"/>
              <a:t> Porque si </a:t>
            </a:r>
            <a:r>
              <a:rPr lang="es-CO" sz="2800" u="sng" dirty="0" smtClean="0">
                <a:solidFill>
                  <a:srgbClr val="0070C0"/>
                </a:solidFill>
              </a:rPr>
              <a:t>estas cosas están en vosotros</a:t>
            </a:r>
            <a:r>
              <a:rPr lang="es-CO" sz="2800" dirty="0" smtClean="0"/>
              <a:t>, y </a:t>
            </a:r>
            <a:r>
              <a:rPr lang="es-CO" sz="2800" u="sng" dirty="0" smtClean="0">
                <a:solidFill>
                  <a:srgbClr val="0070C0"/>
                </a:solidFill>
              </a:rPr>
              <a:t>abundan</a:t>
            </a:r>
            <a:r>
              <a:rPr lang="es-CO" sz="2800" dirty="0" smtClean="0"/>
              <a:t>, </a:t>
            </a:r>
            <a:r>
              <a:rPr lang="es-CO" sz="2800" u="sng" dirty="0" smtClean="0">
                <a:solidFill>
                  <a:srgbClr val="0070C0"/>
                </a:solidFill>
              </a:rPr>
              <a:t>no os dejarán estar ociosos ni sin fruto </a:t>
            </a:r>
            <a:r>
              <a:rPr lang="es-CO" sz="2800" dirty="0" smtClean="0"/>
              <a:t>en cuanto al conocimiento de nuestro Señor Jesucristo. </a:t>
            </a:r>
          </a:p>
          <a:p>
            <a:pPr>
              <a:buNone/>
            </a:pPr>
            <a:r>
              <a:rPr lang="es-CO" sz="2800" dirty="0" smtClean="0"/>
              <a:t>    </a:t>
            </a:r>
          </a:p>
          <a:p>
            <a:pPr>
              <a:buNone/>
            </a:pPr>
            <a:r>
              <a:rPr lang="es-CO" sz="2800" dirty="0" smtClean="0"/>
              <a:t>    </a:t>
            </a:r>
            <a:r>
              <a:rPr lang="es-CO" sz="2800" baseline="30000" dirty="0" smtClean="0"/>
              <a:t>9</a:t>
            </a:r>
            <a:r>
              <a:rPr lang="es-CO" sz="2800" dirty="0" smtClean="0"/>
              <a:t> Pero el que </a:t>
            </a:r>
            <a:r>
              <a:rPr lang="es-CO" sz="2800" u="sng" dirty="0" smtClean="0">
                <a:solidFill>
                  <a:srgbClr val="0070C0"/>
                </a:solidFill>
              </a:rPr>
              <a:t>no tiene estas cosas tiene la vista muy corta</a:t>
            </a:r>
            <a:r>
              <a:rPr lang="es-CO" sz="2800" dirty="0" smtClean="0"/>
              <a:t>; es ciego, habiendo </a:t>
            </a:r>
            <a:r>
              <a:rPr lang="es-CO" sz="2800" u="sng" dirty="0" smtClean="0">
                <a:solidFill>
                  <a:srgbClr val="0070C0"/>
                </a:solidFill>
              </a:rPr>
              <a:t>olvidado la purificación de sus antiguos pecados</a:t>
            </a:r>
            <a:r>
              <a:rPr lang="es-CO" sz="2800" dirty="0" smtClean="0"/>
              <a:t>.    </a:t>
            </a:r>
            <a:r>
              <a:rPr lang="es-CO" sz="2800" baseline="30000" dirty="0" smtClean="0"/>
              <a:t>10</a:t>
            </a:r>
            <a:r>
              <a:rPr lang="es-CO" sz="2800" dirty="0" smtClean="0"/>
              <a:t> Por lo cual, hermanos, </a:t>
            </a:r>
            <a:r>
              <a:rPr lang="es-CO" sz="2800" u="sng" dirty="0" smtClean="0">
                <a:solidFill>
                  <a:srgbClr val="0070C0"/>
                </a:solidFill>
              </a:rPr>
              <a:t>tanto más procurad hacer firme vuestra vocación y elección</a:t>
            </a:r>
            <a:r>
              <a:rPr lang="es-CO" sz="2800" dirty="0" smtClean="0"/>
              <a:t>; porque haciendo estas cosas, no </a:t>
            </a:r>
            <a:r>
              <a:rPr lang="es-CO" sz="2800" u="sng" dirty="0" smtClean="0">
                <a:solidFill>
                  <a:srgbClr val="0070C0"/>
                </a:solidFill>
              </a:rPr>
              <a:t>caeréis jamás</a:t>
            </a:r>
            <a:r>
              <a:rPr lang="es-CO" sz="2800" dirty="0" smtClean="0"/>
              <a:t>. </a:t>
            </a:r>
            <a:endParaRPr lang="es-CO" sz="2800"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lumMod val="90000"/>
            </a:schemeClr>
          </a:solidFill>
        </p:spPr>
        <p:txBody>
          <a:bodyPr/>
          <a:lstStyle/>
          <a:p>
            <a:pPr>
              <a:buNone/>
            </a:pPr>
            <a:r>
              <a:rPr lang="es-CO" dirty="0" smtClean="0"/>
              <a:t>    </a:t>
            </a:r>
          </a:p>
          <a:p>
            <a:pPr>
              <a:buNone/>
            </a:pPr>
            <a:endParaRPr lang="es-CO" dirty="0" smtClean="0"/>
          </a:p>
          <a:p>
            <a:pPr algn="ctr">
              <a:buNone/>
            </a:pPr>
            <a:r>
              <a:rPr lang="es-CO" dirty="0" smtClean="0"/>
              <a:t>    Pedro dice que no nos sintamos </a:t>
            </a:r>
            <a:r>
              <a:rPr lang="es-CO" u="sng" dirty="0" smtClean="0">
                <a:solidFill>
                  <a:srgbClr val="0070C0"/>
                </a:solidFill>
              </a:rPr>
              <a:t>satisfechos</a:t>
            </a:r>
            <a:r>
              <a:rPr lang="es-CO" dirty="0" smtClean="0"/>
              <a:t> con la </a:t>
            </a:r>
            <a:r>
              <a:rPr lang="es-CO" dirty="0" smtClean="0">
                <a:solidFill>
                  <a:srgbClr val="0070C0"/>
                </a:solidFill>
              </a:rPr>
              <a:t>fe</a:t>
            </a:r>
            <a:r>
              <a:rPr lang="es-CO" dirty="0" smtClean="0"/>
              <a:t> y el </a:t>
            </a:r>
            <a:r>
              <a:rPr lang="es-CO" dirty="0" smtClean="0">
                <a:solidFill>
                  <a:srgbClr val="0070C0"/>
                </a:solidFill>
              </a:rPr>
              <a:t>conocimiento.</a:t>
            </a:r>
          </a:p>
          <a:p>
            <a:pPr>
              <a:buNone/>
            </a:pPr>
            <a:endParaRPr lang="es-CO" dirty="0" smtClean="0">
              <a:solidFill>
                <a:srgbClr val="0070C0"/>
              </a:solidFill>
            </a:endParaRPr>
          </a:p>
          <a:p>
            <a:pPr algn="ctr">
              <a:buNone/>
            </a:pPr>
            <a:r>
              <a:rPr lang="es-CO" dirty="0" smtClean="0">
                <a:solidFill>
                  <a:srgbClr val="0070C0"/>
                </a:solidFill>
              </a:rPr>
              <a:t>    Si tenemos solamente fe y conocimiento, pero no tenemos.</a:t>
            </a:r>
            <a:r>
              <a:rPr lang="es-CO" b="1" dirty="0" smtClean="0"/>
              <a:t> Virtud, Dominio Propio , Paciencia, Piedad, Afecto fraternal, ni Amor ¿Qué tenemos?</a:t>
            </a:r>
          </a:p>
          <a:p>
            <a:pPr>
              <a:buNone/>
            </a:pPr>
            <a:endParaRPr lang="es-CO" b="1" dirty="0" smtClean="0"/>
          </a:p>
          <a:p>
            <a:pPr>
              <a:buNone/>
            </a:pPr>
            <a:endParaRPr lang="es-CO" b="1" dirty="0" smtClean="0"/>
          </a:p>
          <a:p>
            <a:pPr>
              <a:buNone/>
            </a:pPr>
            <a:endParaRPr lang="es-CO" b="1" dirty="0" smtClean="0"/>
          </a:p>
          <a:p>
            <a:pPr>
              <a:buNone/>
            </a:pPr>
            <a:endParaRPr lang="es-CO" b="1" dirty="0" smtClean="0"/>
          </a:p>
          <a:p>
            <a:pPr>
              <a:buNone/>
            </a:pPr>
            <a:endParaRPr lang="es-CO" b="1" dirty="0" smtClean="0"/>
          </a:p>
          <a:p>
            <a:pPr>
              <a:buNone/>
            </a:pPr>
            <a:endParaRPr lang="es-CO" dirty="0" smtClean="0">
              <a:solidFill>
                <a:srgbClr val="0070C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4 Conector recto"/>
          <p:cNvCxnSpPr/>
          <p:nvPr/>
        </p:nvCxnSpPr>
        <p:spPr>
          <a:xfrm rot="5400000" flipH="1" flipV="1">
            <a:off x="899592" y="5805264"/>
            <a:ext cx="57606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1187624" y="5445224"/>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rot="5400000" flipH="1" flipV="1">
            <a:off x="1547664" y="5157192"/>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1907704" y="4797152"/>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rot="5400000" flipH="1" flipV="1">
            <a:off x="2231740" y="4329100"/>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2699792" y="3789040"/>
            <a:ext cx="7920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rot="5400000" flipH="1" flipV="1">
            <a:off x="3095836" y="3320988"/>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3563888" y="2780928"/>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rot="5400000" flipH="1" flipV="1">
            <a:off x="4067944" y="2348880"/>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4499992" y="1916832"/>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rot="5400000" flipH="1" flipV="1">
            <a:off x="5004048" y="1628800"/>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rot="10800000">
            <a:off x="0" y="6093296"/>
            <a:ext cx="11876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5364088" y="1268760"/>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rot="5400000" flipH="1" flipV="1">
            <a:off x="5760132" y="944724"/>
            <a:ext cx="6480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6084168" y="620688"/>
            <a:ext cx="1512168" cy="0"/>
          </a:xfrm>
          <a:prstGeom prst="line">
            <a:avLst/>
          </a:prstGeom>
        </p:spPr>
        <p:style>
          <a:lnRef idx="1">
            <a:schemeClr val="accent1"/>
          </a:lnRef>
          <a:fillRef idx="0">
            <a:schemeClr val="accent1"/>
          </a:fillRef>
          <a:effectRef idx="0">
            <a:schemeClr val="accent1"/>
          </a:effectRef>
          <a:fontRef idx="minor">
            <a:schemeClr val="tx1"/>
          </a:fontRef>
        </p:style>
      </p:cxnSp>
      <p:sp>
        <p:nvSpPr>
          <p:cNvPr id="123" name="122 Rectángulo"/>
          <p:cNvSpPr/>
          <p:nvPr/>
        </p:nvSpPr>
        <p:spPr>
          <a:xfrm>
            <a:off x="251520" y="260649"/>
            <a:ext cx="4176464" cy="1107996"/>
          </a:xfrm>
          <a:prstGeom prst="rect">
            <a:avLst/>
          </a:prstGeom>
        </p:spPr>
        <p:txBody>
          <a:bodyPr wrap="square">
            <a:spAutoFit/>
          </a:bodyPr>
          <a:lstStyle/>
          <a:p>
            <a:r>
              <a:rPr lang="es-CO" sz="2400" dirty="0" smtClean="0">
                <a:solidFill>
                  <a:srgbClr val="FF0000"/>
                </a:solidFill>
                <a:latin typeface="Algerian" pitchFamily="82" charset="0"/>
              </a:rPr>
              <a:t>Los </a:t>
            </a:r>
            <a:r>
              <a:rPr lang="es-CO" sz="2400" dirty="0" smtClean="0">
                <a:solidFill>
                  <a:srgbClr val="FF0000"/>
                </a:solidFill>
              </a:rPr>
              <a:t> </a:t>
            </a:r>
            <a:r>
              <a:rPr lang="es-CO" sz="2400" dirty="0" smtClean="0">
                <a:solidFill>
                  <a:srgbClr val="FF0000"/>
                </a:solidFill>
                <a:latin typeface="Algerian" pitchFamily="82" charset="0"/>
              </a:rPr>
              <a:t>Ocho peldaños de la escala de les virtudes</a:t>
            </a:r>
          </a:p>
          <a:p>
            <a:pPr>
              <a:buNone/>
            </a:pPr>
            <a:r>
              <a:rPr lang="es-CO" dirty="0" smtClean="0">
                <a:latin typeface="Algerian" pitchFamily="82" charset="0"/>
              </a:rPr>
              <a:t> </a:t>
            </a:r>
          </a:p>
        </p:txBody>
      </p:sp>
      <p:sp>
        <p:nvSpPr>
          <p:cNvPr id="136" name="135 Rectángulo"/>
          <p:cNvSpPr/>
          <p:nvPr/>
        </p:nvSpPr>
        <p:spPr>
          <a:xfrm>
            <a:off x="251520" y="6021288"/>
            <a:ext cx="2088232" cy="461665"/>
          </a:xfrm>
          <a:prstGeom prst="rect">
            <a:avLst/>
          </a:prstGeom>
        </p:spPr>
        <p:txBody>
          <a:bodyPr wrap="square">
            <a:spAutoFit/>
          </a:bodyPr>
          <a:lstStyle/>
          <a:p>
            <a:r>
              <a:rPr lang="es-CO" sz="2400" b="1" dirty="0" smtClean="0"/>
              <a:t>Fe</a:t>
            </a:r>
            <a:r>
              <a:rPr lang="es-CO" sz="2000" b="1" dirty="0" smtClean="0"/>
              <a:t> </a:t>
            </a:r>
            <a:endParaRPr lang="es-CO" sz="2000" b="1" dirty="0"/>
          </a:p>
        </p:txBody>
      </p:sp>
      <p:sp>
        <p:nvSpPr>
          <p:cNvPr id="137" name="136 Rectángulo"/>
          <p:cNvSpPr/>
          <p:nvPr/>
        </p:nvSpPr>
        <p:spPr>
          <a:xfrm>
            <a:off x="1187624" y="5445224"/>
            <a:ext cx="1080120" cy="461665"/>
          </a:xfrm>
          <a:prstGeom prst="rect">
            <a:avLst/>
          </a:prstGeom>
        </p:spPr>
        <p:txBody>
          <a:bodyPr wrap="square">
            <a:spAutoFit/>
          </a:bodyPr>
          <a:lstStyle/>
          <a:p>
            <a:r>
              <a:rPr lang="es-CO" sz="2400" b="1" dirty="0" smtClean="0"/>
              <a:t>Virtud </a:t>
            </a:r>
            <a:endParaRPr lang="es-CO" sz="2400" b="1" dirty="0"/>
          </a:p>
        </p:txBody>
      </p:sp>
      <p:sp>
        <p:nvSpPr>
          <p:cNvPr id="157" name="156 Rectángulo"/>
          <p:cNvSpPr/>
          <p:nvPr/>
        </p:nvSpPr>
        <p:spPr>
          <a:xfrm>
            <a:off x="1835696" y="4725144"/>
            <a:ext cx="3293366" cy="461665"/>
          </a:xfrm>
          <a:prstGeom prst="rect">
            <a:avLst/>
          </a:prstGeom>
        </p:spPr>
        <p:txBody>
          <a:bodyPr wrap="square">
            <a:spAutoFit/>
          </a:bodyPr>
          <a:lstStyle/>
          <a:p>
            <a:r>
              <a:rPr lang="es-CO" sz="2400" b="1" dirty="0" smtClean="0"/>
              <a:t>Conocimiento</a:t>
            </a:r>
            <a:endParaRPr lang="es-CO" sz="2400" b="1" dirty="0"/>
          </a:p>
        </p:txBody>
      </p:sp>
      <p:sp>
        <p:nvSpPr>
          <p:cNvPr id="158" name="157 Rectángulo"/>
          <p:cNvSpPr/>
          <p:nvPr/>
        </p:nvSpPr>
        <p:spPr>
          <a:xfrm>
            <a:off x="2699793" y="3789040"/>
            <a:ext cx="2723306" cy="461665"/>
          </a:xfrm>
          <a:prstGeom prst="rect">
            <a:avLst/>
          </a:prstGeom>
        </p:spPr>
        <p:txBody>
          <a:bodyPr wrap="square">
            <a:spAutoFit/>
          </a:bodyPr>
          <a:lstStyle/>
          <a:p>
            <a:r>
              <a:rPr lang="es-CO" sz="2400" b="1" dirty="0" smtClean="0"/>
              <a:t>Dominio Propio </a:t>
            </a:r>
            <a:endParaRPr lang="es-CO" sz="2400" b="1" dirty="0"/>
          </a:p>
        </p:txBody>
      </p:sp>
      <p:sp>
        <p:nvSpPr>
          <p:cNvPr id="159" name="158 Rectángulo"/>
          <p:cNvSpPr/>
          <p:nvPr/>
        </p:nvSpPr>
        <p:spPr>
          <a:xfrm>
            <a:off x="3491881" y="2852936"/>
            <a:ext cx="1635656" cy="461665"/>
          </a:xfrm>
          <a:prstGeom prst="rect">
            <a:avLst/>
          </a:prstGeom>
        </p:spPr>
        <p:txBody>
          <a:bodyPr wrap="square">
            <a:spAutoFit/>
          </a:bodyPr>
          <a:lstStyle/>
          <a:p>
            <a:r>
              <a:rPr lang="es-CO" sz="2400" b="1" dirty="0" smtClean="0"/>
              <a:t>Paciencia </a:t>
            </a:r>
            <a:endParaRPr lang="es-CO" sz="2400" b="1" dirty="0"/>
          </a:p>
        </p:txBody>
      </p:sp>
      <p:sp>
        <p:nvSpPr>
          <p:cNvPr id="160" name="159 Rectángulo"/>
          <p:cNvSpPr/>
          <p:nvPr/>
        </p:nvSpPr>
        <p:spPr>
          <a:xfrm>
            <a:off x="4499992" y="1916832"/>
            <a:ext cx="1224136" cy="461665"/>
          </a:xfrm>
          <a:prstGeom prst="rect">
            <a:avLst/>
          </a:prstGeom>
        </p:spPr>
        <p:txBody>
          <a:bodyPr wrap="square">
            <a:spAutoFit/>
          </a:bodyPr>
          <a:lstStyle/>
          <a:p>
            <a:r>
              <a:rPr lang="es-CO" sz="2400" b="1" dirty="0" smtClean="0"/>
              <a:t>Piedad</a:t>
            </a:r>
            <a:endParaRPr lang="es-CO" sz="2400" b="1" dirty="0"/>
          </a:p>
        </p:txBody>
      </p:sp>
      <p:sp>
        <p:nvSpPr>
          <p:cNvPr id="161" name="160 Rectángulo"/>
          <p:cNvSpPr/>
          <p:nvPr/>
        </p:nvSpPr>
        <p:spPr>
          <a:xfrm>
            <a:off x="5364088" y="1268760"/>
            <a:ext cx="2664296" cy="461665"/>
          </a:xfrm>
          <a:prstGeom prst="rect">
            <a:avLst/>
          </a:prstGeom>
        </p:spPr>
        <p:txBody>
          <a:bodyPr wrap="square">
            <a:spAutoFit/>
          </a:bodyPr>
          <a:lstStyle/>
          <a:p>
            <a:r>
              <a:rPr lang="es-CO" sz="2400" b="1" dirty="0" smtClean="0"/>
              <a:t>Afecto fraternal</a:t>
            </a:r>
            <a:endParaRPr lang="es-CO" sz="2400" b="1" dirty="0"/>
          </a:p>
        </p:txBody>
      </p:sp>
      <p:sp>
        <p:nvSpPr>
          <p:cNvPr id="162" name="161 Rectángulo"/>
          <p:cNvSpPr/>
          <p:nvPr/>
        </p:nvSpPr>
        <p:spPr>
          <a:xfrm>
            <a:off x="6084168" y="620688"/>
            <a:ext cx="2376264" cy="461665"/>
          </a:xfrm>
          <a:prstGeom prst="rect">
            <a:avLst/>
          </a:prstGeom>
        </p:spPr>
        <p:txBody>
          <a:bodyPr wrap="square">
            <a:spAutoFit/>
          </a:bodyPr>
          <a:lstStyle/>
          <a:p>
            <a:r>
              <a:rPr lang="es-CO" sz="2400" b="1" dirty="0" smtClean="0"/>
              <a:t>Amor  </a:t>
            </a:r>
            <a:endParaRPr lang="es-CO" sz="2400" b="1" dirty="0"/>
          </a:p>
        </p:txBody>
      </p:sp>
      <p:sp>
        <p:nvSpPr>
          <p:cNvPr id="26" name="25 Flecha derecha"/>
          <p:cNvSpPr/>
          <p:nvPr/>
        </p:nvSpPr>
        <p:spPr>
          <a:xfrm rot="19047715">
            <a:off x="1027503" y="4051410"/>
            <a:ext cx="8022399" cy="2291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27" name="26 Rectángulo"/>
          <p:cNvSpPr/>
          <p:nvPr/>
        </p:nvSpPr>
        <p:spPr>
          <a:xfrm rot="19007639">
            <a:off x="2090734" y="3661718"/>
            <a:ext cx="7845882" cy="584775"/>
          </a:xfrm>
          <a:prstGeom prst="rect">
            <a:avLst/>
          </a:prstGeom>
        </p:spPr>
        <p:txBody>
          <a:bodyPr wrap="square">
            <a:spAutoFit/>
          </a:bodyPr>
          <a:lstStyle/>
          <a:p>
            <a:r>
              <a:rPr lang="es-CO" sz="3200" dirty="0" smtClean="0">
                <a:solidFill>
                  <a:srgbClr val="FF0000"/>
                </a:solidFill>
              </a:rPr>
              <a:t>Paso a paso, mirando siempre hacia arriba</a:t>
            </a:r>
            <a:endParaRPr lang="es-CO" sz="3200" dirty="0">
              <a:solidFill>
                <a:srgbClr val="FF0000"/>
              </a:solidFill>
            </a:endParaRPr>
          </a:p>
        </p:txBody>
      </p:sp>
      <p:pic>
        <p:nvPicPr>
          <p:cNvPr id="45058" name="Picture 2" descr="http://t0.gstatic.com/images?q=tbn:ANd9GcR-huHszdxpzD3QNO7p7IzVJ-Cgz5MQst_wexWWNUJjhhFIsBx4"/>
          <p:cNvPicPr>
            <a:picLocks noChangeAspect="1" noChangeArrowheads="1"/>
          </p:cNvPicPr>
          <p:nvPr/>
        </p:nvPicPr>
        <p:blipFill>
          <a:blip r:embed="rId2" cstate="print"/>
          <a:srcRect/>
          <a:stretch>
            <a:fillRect/>
          </a:stretch>
        </p:blipFill>
        <p:spPr bwMode="auto">
          <a:xfrm>
            <a:off x="7668344" y="1"/>
            <a:ext cx="1475656" cy="13407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3"/>
                                        </p:tgtEl>
                                        <p:attrNameLst>
                                          <p:attrName>style.visibility</p:attrName>
                                        </p:attrNameLst>
                                      </p:cBhvr>
                                      <p:to>
                                        <p:strVal val="visible"/>
                                      </p:to>
                                    </p:set>
                                    <p:anim to="" calcmode="lin" valueType="num">
                                      <p:cBhvr>
                                        <p:cTn id="7" dur="1" fill="hold"/>
                                        <p:tgtEl>
                                          <p:spTgt spid="123"/>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136"/>
                                        </p:tgtEl>
                                        <p:attrNameLst>
                                          <p:attrName>style.visibility</p:attrName>
                                        </p:attrNameLst>
                                      </p:cBhvr>
                                      <p:to>
                                        <p:strVal val="visible"/>
                                      </p:to>
                                    </p:set>
                                    <p:animEffect transition="in" filter="fade">
                                      <p:cBhvr>
                                        <p:cTn id="12" dur="100"/>
                                        <p:tgtEl>
                                          <p:spTgt spid="136"/>
                                        </p:tgtEl>
                                      </p:cBhvr>
                                    </p:animEffect>
                                    <p:anim calcmode="lin" valueType="num">
                                      <p:cBhvr>
                                        <p:cTn id="13" dur="400" fill="hold"/>
                                        <p:tgtEl>
                                          <p:spTgt spid="136"/>
                                        </p:tgtEl>
                                        <p:attrNameLst>
                                          <p:attrName>ppt_x</p:attrName>
                                        </p:attrNameLst>
                                      </p:cBhvr>
                                      <p:tavLst>
                                        <p:tav tm="0">
                                          <p:val>
                                            <p:strVal val="#ppt_x"/>
                                          </p:val>
                                        </p:tav>
                                        <p:tav tm="100000">
                                          <p:val>
                                            <p:strVal val="#ppt_x"/>
                                          </p:val>
                                        </p:tav>
                                      </p:tavLst>
                                    </p:anim>
                                    <p:anim calcmode="lin" valueType="num">
                                      <p:cBhvr>
                                        <p:cTn id="14" dur="400" fill="hold"/>
                                        <p:tgtEl>
                                          <p:spTgt spid="13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3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3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fade">
                                      <p:cBhvr>
                                        <p:cTn id="21" dur="100"/>
                                        <p:tgtEl>
                                          <p:spTgt spid="137"/>
                                        </p:tgtEl>
                                      </p:cBhvr>
                                    </p:animEffect>
                                    <p:anim calcmode="lin" valueType="num">
                                      <p:cBhvr>
                                        <p:cTn id="22" dur="400" fill="hold"/>
                                        <p:tgtEl>
                                          <p:spTgt spid="137"/>
                                        </p:tgtEl>
                                        <p:attrNameLst>
                                          <p:attrName>ppt_x</p:attrName>
                                        </p:attrNameLst>
                                      </p:cBhvr>
                                      <p:tavLst>
                                        <p:tav tm="0">
                                          <p:val>
                                            <p:strVal val="#ppt_x"/>
                                          </p:val>
                                        </p:tav>
                                        <p:tav tm="100000">
                                          <p:val>
                                            <p:strVal val="#ppt_x"/>
                                          </p:val>
                                        </p:tav>
                                      </p:tavLst>
                                    </p:anim>
                                    <p:anim calcmode="lin" valueType="num">
                                      <p:cBhvr>
                                        <p:cTn id="23" dur="400" fill="hold"/>
                                        <p:tgtEl>
                                          <p:spTgt spid="137"/>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13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13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157"/>
                                        </p:tgtEl>
                                        <p:attrNameLst>
                                          <p:attrName>style.visibility</p:attrName>
                                        </p:attrNameLst>
                                      </p:cBhvr>
                                      <p:to>
                                        <p:strVal val="visible"/>
                                      </p:to>
                                    </p:set>
                                    <p:animEffect transition="in" filter="fade">
                                      <p:cBhvr>
                                        <p:cTn id="30" dur="100"/>
                                        <p:tgtEl>
                                          <p:spTgt spid="157"/>
                                        </p:tgtEl>
                                      </p:cBhvr>
                                    </p:animEffect>
                                    <p:anim calcmode="lin" valueType="num">
                                      <p:cBhvr>
                                        <p:cTn id="31" dur="400" fill="hold"/>
                                        <p:tgtEl>
                                          <p:spTgt spid="157"/>
                                        </p:tgtEl>
                                        <p:attrNameLst>
                                          <p:attrName>ppt_x</p:attrName>
                                        </p:attrNameLst>
                                      </p:cBhvr>
                                      <p:tavLst>
                                        <p:tav tm="0">
                                          <p:val>
                                            <p:strVal val="#ppt_x"/>
                                          </p:val>
                                        </p:tav>
                                        <p:tav tm="100000">
                                          <p:val>
                                            <p:strVal val="#ppt_x"/>
                                          </p:val>
                                        </p:tav>
                                      </p:tavLst>
                                    </p:anim>
                                    <p:anim calcmode="lin" valueType="num">
                                      <p:cBhvr>
                                        <p:cTn id="32" dur="400" fill="hold"/>
                                        <p:tgtEl>
                                          <p:spTgt spid="157"/>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5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5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158"/>
                                        </p:tgtEl>
                                        <p:attrNameLst>
                                          <p:attrName>style.visibility</p:attrName>
                                        </p:attrNameLst>
                                      </p:cBhvr>
                                      <p:to>
                                        <p:strVal val="visible"/>
                                      </p:to>
                                    </p:set>
                                    <p:animEffect transition="in" filter="fade">
                                      <p:cBhvr>
                                        <p:cTn id="39" dur="100"/>
                                        <p:tgtEl>
                                          <p:spTgt spid="158"/>
                                        </p:tgtEl>
                                      </p:cBhvr>
                                    </p:animEffect>
                                    <p:anim calcmode="lin" valueType="num">
                                      <p:cBhvr>
                                        <p:cTn id="40" dur="400" fill="hold"/>
                                        <p:tgtEl>
                                          <p:spTgt spid="158"/>
                                        </p:tgtEl>
                                        <p:attrNameLst>
                                          <p:attrName>ppt_x</p:attrName>
                                        </p:attrNameLst>
                                      </p:cBhvr>
                                      <p:tavLst>
                                        <p:tav tm="0">
                                          <p:val>
                                            <p:strVal val="#ppt_x"/>
                                          </p:val>
                                        </p:tav>
                                        <p:tav tm="100000">
                                          <p:val>
                                            <p:strVal val="#ppt_x"/>
                                          </p:val>
                                        </p:tav>
                                      </p:tavLst>
                                    </p:anim>
                                    <p:anim calcmode="lin" valueType="num">
                                      <p:cBhvr>
                                        <p:cTn id="41" dur="400" fill="hold"/>
                                        <p:tgtEl>
                                          <p:spTgt spid="158"/>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15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15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grpId="0" nodeType="clickEffect">
                                  <p:stCondLst>
                                    <p:cond delay="0"/>
                                  </p:stCondLst>
                                  <p:childTnLst>
                                    <p:set>
                                      <p:cBhvr>
                                        <p:cTn id="47" dur="1" fill="hold">
                                          <p:stCondLst>
                                            <p:cond delay="0"/>
                                          </p:stCondLst>
                                        </p:cTn>
                                        <p:tgtEl>
                                          <p:spTgt spid="159"/>
                                        </p:tgtEl>
                                        <p:attrNameLst>
                                          <p:attrName>style.visibility</p:attrName>
                                        </p:attrNameLst>
                                      </p:cBhvr>
                                      <p:to>
                                        <p:strVal val="visible"/>
                                      </p:to>
                                    </p:set>
                                    <p:animEffect transition="in" filter="fade">
                                      <p:cBhvr>
                                        <p:cTn id="48" dur="100"/>
                                        <p:tgtEl>
                                          <p:spTgt spid="159"/>
                                        </p:tgtEl>
                                      </p:cBhvr>
                                    </p:animEffect>
                                    <p:anim calcmode="lin" valueType="num">
                                      <p:cBhvr>
                                        <p:cTn id="49" dur="400" fill="hold"/>
                                        <p:tgtEl>
                                          <p:spTgt spid="159"/>
                                        </p:tgtEl>
                                        <p:attrNameLst>
                                          <p:attrName>ppt_x</p:attrName>
                                        </p:attrNameLst>
                                      </p:cBhvr>
                                      <p:tavLst>
                                        <p:tav tm="0">
                                          <p:val>
                                            <p:strVal val="#ppt_x"/>
                                          </p:val>
                                        </p:tav>
                                        <p:tav tm="100000">
                                          <p:val>
                                            <p:strVal val="#ppt_x"/>
                                          </p:val>
                                        </p:tav>
                                      </p:tavLst>
                                    </p:anim>
                                    <p:anim calcmode="lin" valueType="num">
                                      <p:cBhvr>
                                        <p:cTn id="50" dur="400" fill="hold"/>
                                        <p:tgtEl>
                                          <p:spTgt spid="159"/>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15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15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3" presetClass="entr" presetSubtype="0" fill="hold" grpId="0" nodeType="clickEffect">
                                  <p:stCondLst>
                                    <p:cond delay="0"/>
                                  </p:stCondLst>
                                  <p:childTnLst>
                                    <p:set>
                                      <p:cBhvr>
                                        <p:cTn id="56" dur="1" fill="hold">
                                          <p:stCondLst>
                                            <p:cond delay="0"/>
                                          </p:stCondLst>
                                        </p:cTn>
                                        <p:tgtEl>
                                          <p:spTgt spid="160"/>
                                        </p:tgtEl>
                                        <p:attrNameLst>
                                          <p:attrName>style.visibility</p:attrName>
                                        </p:attrNameLst>
                                      </p:cBhvr>
                                      <p:to>
                                        <p:strVal val="visible"/>
                                      </p:to>
                                    </p:set>
                                    <p:animEffect transition="in" filter="fade">
                                      <p:cBhvr>
                                        <p:cTn id="57" dur="100"/>
                                        <p:tgtEl>
                                          <p:spTgt spid="160"/>
                                        </p:tgtEl>
                                      </p:cBhvr>
                                    </p:animEffect>
                                    <p:anim calcmode="lin" valueType="num">
                                      <p:cBhvr>
                                        <p:cTn id="58" dur="400" fill="hold"/>
                                        <p:tgtEl>
                                          <p:spTgt spid="160"/>
                                        </p:tgtEl>
                                        <p:attrNameLst>
                                          <p:attrName>ppt_x</p:attrName>
                                        </p:attrNameLst>
                                      </p:cBhvr>
                                      <p:tavLst>
                                        <p:tav tm="0">
                                          <p:val>
                                            <p:strVal val="#ppt_x"/>
                                          </p:val>
                                        </p:tav>
                                        <p:tav tm="100000">
                                          <p:val>
                                            <p:strVal val="#ppt_x"/>
                                          </p:val>
                                        </p:tav>
                                      </p:tavLst>
                                    </p:anim>
                                    <p:anim calcmode="lin" valueType="num">
                                      <p:cBhvr>
                                        <p:cTn id="59" dur="400" fill="hold"/>
                                        <p:tgtEl>
                                          <p:spTgt spid="160"/>
                                        </p:tgtEl>
                                        <p:attrNameLst>
                                          <p:attrName>ppt_y</p:attrName>
                                        </p:attrNameLst>
                                      </p:cBhvr>
                                      <p:tavLst>
                                        <p:tav tm="0">
                                          <p:val>
                                            <p:strVal val="#ppt_y+0.31"/>
                                          </p:val>
                                        </p:tav>
                                        <p:tav tm="100000">
                                          <p:val>
                                            <p:strVal val="#ppt_y+0.31"/>
                                          </p:val>
                                        </p:tav>
                                      </p:tavLst>
                                    </p:anim>
                                    <p:anim calcmode="lin" valueType="num">
                                      <p:cBhvr>
                                        <p:cTn id="60" dur="600" decel="50000" fill="hold">
                                          <p:stCondLst>
                                            <p:cond delay="400"/>
                                          </p:stCondLst>
                                        </p:cTn>
                                        <p:tgtEl>
                                          <p:spTgt spid="16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1" dur="600" decel="50000" fill="hold">
                                          <p:stCondLst>
                                            <p:cond delay="400"/>
                                          </p:stCondLst>
                                        </p:cTn>
                                        <p:tgtEl>
                                          <p:spTgt spid="16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3" presetClass="entr" presetSubtype="0" fill="hold" grpId="0" nodeType="clickEffect">
                                  <p:stCondLst>
                                    <p:cond delay="0"/>
                                  </p:stCondLst>
                                  <p:childTnLst>
                                    <p:set>
                                      <p:cBhvr>
                                        <p:cTn id="65" dur="1" fill="hold">
                                          <p:stCondLst>
                                            <p:cond delay="0"/>
                                          </p:stCondLst>
                                        </p:cTn>
                                        <p:tgtEl>
                                          <p:spTgt spid="161"/>
                                        </p:tgtEl>
                                        <p:attrNameLst>
                                          <p:attrName>style.visibility</p:attrName>
                                        </p:attrNameLst>
                                      </p:cBhvr>
                                      <p:to>
                                        <p:strVal val="visible"/>
                                      </p:to>
                                    </p:set>
                                    <p:animEffect transition="in" filter="fade">
                                      <p:cBhvr>
                                        <p:cTn id="66" dur="100"/>
                                        <p:tgtEl>
                                          <p:spTgt spid="161"/>
                                        </p:tgtEl>
                                      </p:cBhvr>
                                    </p:animEffect>
                                    <p:anim calcmode="lin" valueType="num">
                                      <p:cBhvr>
                                        <p:cTn id="67" dur="400" fill="hold"/>
                                        <p:tgtEl>
                                          <p:spTgt spid="161"/>
                                        </p:tgtEl>
                                        <p:attrNameLst>
                                          <p:attrName>ppt_x</p:attrName>
                                        </p:attrNameLst>
                                      </p:cBhvr>
                                      <p:tavLst>
                                        <p:tav tm="0">
                                          <p:val>
                                            <p:strVal val="#ppt_x"/>
                                          </p:val>
                                        </p:tav>
                                        <p:tav tm="100000">
                                          <p:val>
                                            <p:strVal val="#ppt_x"/>
                                          </p:val>
                                        </p:tav>
                                      </p:tavLst>
                                    </p:anim>
                                    <p:anim calcmode="lin" valueType="num">
                                      <p:cBhvr>
                                        <p:cTn id="68" dur="400" fill="hold"/>
                                        <p:tgtEl>
                                          <p:spTgt spid="161"/>
                                        </p:tgtEl>
                                        <p:attrNameLst>
                                          <p:attrName>ppt_y</p:attrName>
                                        </p:attrNameLst>
                                      </p:cBhvr>
                                      <p:tavLst>
                                        <p:tav tm="0">
                                          <p:val>
                                            <p:strVal val="#ppt_y+0.31"/>
                                          </p:val>
                                        </p:tav>
                                        <p:tav tm="100000">
                                          <p:val>
                                            <p:strVal val="#ppt_y+0.31"/>
                                          </p:val>
                                        </p:tav>
                                      </p:tavLst>
                                    </p:anim>
                                    <p:anim calcmode="lin" valueType="num">
                                      <p:cBhvr>
                                        <p:cTn id="69" dur="600" decel="50000" fill="hold">
                                          <p:stCondLst>
                                            <p:cond delay="400"/>
                                          </p:stCondLst>
                                        </p:cTn>
                                        <p:tgtEl>
                                          <p:spTgt spid="16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0" dur="600" decel="50000" fill="hold">
                                          <p:stCondLst>
                                            <p:cond delay="400"/>
                                          </p:stCondLst>
                                        </p:cTn>
                                        <p:tgtEl>
                                          <p:spTgt spid="16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3" presetClass="entr" presetSubtype="0" fill="hold" grpId="0" nodeType="clickEffect">
                                  <p:stCondLst>
                                    <p:cond delay="0"/>
                                  </p:stCondLst>
                                  <p:childTnLst>
                                    <p:set>
                                      <p:cBhvr>
                                        <p:cTn id="74" dur="1" fill="hold">
                                          <p:stCondLst>
                                            <p:cond delay="0"/>
                                          </p:stCondLst>
                                        </p:cTn>
                                        <p:tgtEl>
                                          <p:spTgt spid="162"/>
                                        </p:tgtEl>
                                        <p:attrNameLst>
                                          <p:attrName>style.visibility</p:attrName>
                                        </p:attrNameLst>
                                      </p:cBhvr>
                                      <p:to>
                                        <p:strVal val="visible"/>
                                      </p:to>
                                    </p:set>
                                    <p:animEffect transition="in" filter="fade">
                                      <p:cBhvr>
                                        <p:cTn id="75" dur="100"/>
                                        <p:tgtEl>
                                          <p:spTgt spid="162"/>
                                        </p:tgtEl>
                                      </p:cBhvr>
                                    </p:animEffect>
                                    <p:anim calcmode="lin" valueType="num">
                                      <p:cBhvr>
                                        <p:cTn id="76" dur="400" fill="hold"/>
                                        <p:tgtEl>
                                          <p:spTgt spid="162"/>
                                        </p:tgtEl>
                                        <p:attrNameLst>
                                          <p:attrName>ppt_x</p:attrName>
                                        </p:attrNameLst>
                                      </p:cBhvr>
                                      <p:tavLst>
                                        <p:tav tm="0">
                                          <p:val>
                                            <p:strVal val="#ppt_x"/>
                                          </p:val>
                                        </p:tav>
                                        <p:tav tm="100000">
                                          <p:val>
                                            <p:strVal val="#ppt_x"/>
                                          </p:val>
                                        </p:tav>
                                      </p:tavLst>
                                    </p:anim>
                                    <p:anim calcmode="lin" valueType="num">
                                      <p:cBhvr>
                                        <p:cTn id="77" dur="400" fill="hold"/>
                                        <p:tgtEl>
                                          <p:spTgt spid="162"/>
                                        </p:tgtEl>
                                        <p:attrNameLst>
                                          <p:attrName>ppt_y</p:attrName>
                                        </p:attrNameLst>
                                      </p:cBhvr>
                                      <p:tavLst>
                                        <p:tav tm="0">
                                          <p:val>
                                            <p:strVal val="#ppt_y+0.31"/>
                                          </p:val>
                                        </p:tav>
                                        <p:tav tm="100000">
                                          <p:val>
                                            <p:strVal val="#ppt_y+0.31"/>
                                          </p:val>
                                        </p:tav>
                                      </p:tavLst>
                                    </p:anim>
                                    <p:anim calcmode="lin" valueType="num">
                                      <p:cBhvr>
                                        <p:cTn id="78" dur="600" decel="50000" fill="hold">
                                          <p:stCondLst>
                                            <p:cond delay="400"/>
                                          </p:stCondLst>
                                        </p:cTn>
                                        <p:tgtEl>
                                          <p:spTgt spid="1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9" dur="600" decel="50000" fill="hold">
                                          <p:stCondLst>
                                            <p:cond delay="400"/>
                                          </p:stCondLst>
                                        </p:cTn>
                                        <p:tgtEl>
                                          <p:spTgt spid="1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3" presetClass="entr" presetSubtype="0" fill="hold" nodeType="clickEffect">
                                  <p:stCondLst>
                                    <p:cond delay="0"/>
                                  </p:stCondLst>
                                  <p:childTnLst>
                                    <p:set>
                                      <p:cBhvr>
                                        <p:cTn id="83" dur="1" fill="hold">
                                          <p:stCondLst>
                                            <p:cond delay="0"/>
                                          </p:stCondLst>
                                        </p:cTn>
                                        <p:tgtEl>
                                          <p:spTgt spid="45058"/>
                                        </p:tgtEl>
                                        <p:attrNameLst>
                                          <p:attrName>style.visibility</p:attrName>
                                        </p:attrNameLst>
                                      </p:cBhvr>
                                      <p:to>
                                        <p:strVal val="visible"/>
                                      </p:to>
                                    </p:set>
                                    <p:animEffect transition="in" filter="fade">
                                      <p:cBhvr>
                                        <p:cTn id="84" dur="100"/>
                                        <p:tgtEl>
                                          <p:spTgt spid="45058"/>
                                        </p:tgtEl>
                                      </p:cBhvr>
                                    </p:animEffect>
                                    <p:anim calcmode="lin" valueType="num">
                                      <p:cBhvr>
                                        <p:cTn id="85" dur="400" fill="hold"/>
                                        <p:tgtEl>
                                          <p:spTgt spid="45058"/>
                                        </p:tgtEl>
                                        <p:attrNameLst>
                                          <p:attrName>ppt_x</p:attrName>
                                        </p:attrNameLst>
                                      </p:cBhvr>
                                      <p:tavLst>
                                        <p:tav tm="0">
                                          <p:val>
                                            <p:strVal val="#ppt_x"/>
                                          </p:val>
                                        </p:tav>
                                        <p:tav tm="100000">
                                          <p:val>
                                            <p:strVal val="#ppt_x"/>
                                          </p:val>
                                        </p:tav>
                                      </p:tavLst>
                                    </p:anim>
                                    <p:anim calcmode="lin" valueType="num">
                                      <p:cBhvr>
                                        <p:cTn id="86" dur="400" fill="hold"/>
                                        <p:tgtEl>
                                          <p:spTgt spid="45058"/>
                                        </p:tgtEl>
                                        <p:attrNameLst>
                                          <p:attrName>ppt_y</p:attrName>
                                        </p:attrNameLst>
                                      </p:cBhvr>
                                      <p:tavLst>
                                        <p:tav tm="0">
                                          <p:val>
                                            <p:strVal val="#ppt_y+0.31"/>
                                          </p:val>
                                        </p:tav>
                                        <p:tav tm="100000">
                                          <p:val>
                                            <p:strVal val="#ppt_y+0.31"/>
                                          </p:val>
                                        </p:tav>
                                      </p:tavLst>
                                    </p:anim>
                                    <p:anim calcmode="lin" valueType="num">
                                      <p:cBhvr>
                                        <p:cTn id="87" dur="600" decel="50000" fill="hold">
                                          <p:stCondLst>
                                            <p:cond delay="400"/>
                                          </p:stCondLst>
                                        </p:cTn>
                                        <p:tgtEl>
                                          <p:spTgt spid="4505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8" dur="600" decel="50000" fill="hold">
                                          <p:stCondLst>
                                            <p:cond delay="400"/>
                                          </p:stCondLst>
                                        </p:cTn>
                                        <p:tgtEl>
                                          <p:spTgt spid="4505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43" presetClass="entr" presetSubtype="0" fill="hold" grpId="0" nodeType="clickEffect">
                                  <p:stCondLst>
                                    <p:cond delay="0"/>
                                  </p:stCondLst>
                                  <p:childTnLst>
                                    <p:set>
                                      <p:cBhvr>
                                        <p:cTn id="92" dur="1" fill="hold">
                                          <p:stCondLst>
                                            <p:cond delay="0"/>
                                          </p:stCondLst>
                                        </p:cTn>
                                        <p:tgtEl>
                                          <p:spTgt spid="26"/>
                                        </p:tgtEl>
                                        <p:attrNameLst>
                                          <p:attrName>style.visibility</p:attrName>
                                        </p:attrNameLst>
                                      </p:cBhvr>
                                      <p:to>
                                        <p:strVal val="visible"/>
                                      </p:to>
                                    </p:set>
                                    <p:animEffect transition="in" filter="fade">
                                      <p:cBhvr>
                                        <p:cTn id="93" dur="100"/>
                                        <p:tgtEl>
                                          <p:spTgt spid="26"/>
                                        </p:tgtEl>
                                      </p:cBhvr>
                                    </p:animEffect>
                                    <p:anim calcmode="lin" valueType="num">
                                      <p:cBhvr>
                                        <p:cTn id="94" dur="400" fill="hold"/>
                                        <p:tgtEl>
                                          <p:spTgt spid="26"/>
                                        </p:tgtEl>
                                        <p:attrNameLst>
                                          <p:attrName>ppt_x</p:attrName>
                                        </p:attrNameLst>
                                      </p:cBhvr>
                                      <p:tavLst>
                                        <p:tav tm="0">
                                          <p:val>
                                            <p:strVal val="#ppt_x"/>
                                          </p:val>
                                        </p:tav>
                                        <p:tav tm="100000">
                                          <p:val>
                                            <p:strVal val="#ppt_x"/>
                                          </p:val>
                                        </p:tav>
                                      </p:tavLst>
                                    </p:anim>
                                    <p:anim calcmode="lin" valueType="num">
                                      <p:cBhvr>
                                        <p:cTn id="95" dur="400" fill="hold"/>
                                        <p:tgtEl>
                                          <p:spTgt spid="26"/>
                                        </p:tgtEl>
                                        <p:attrNameLst>
                                          <p:attrName>ppt_y</p:attrName>
                                        </p:attrNameLst>
                                      </p:cBhvr>
                                      <p:tavLst>
                                        <p:tav tm="0">
                                          <p:val>
                                            <p:strVal val="#ppt_y+0.31"/>
                                          </p:val>
                                        </p:tav>
                                        <p:tav tm="100000">
                                          <p:val>
                                            <p:strVal val="#ppt_y+0.31"/>
                                          </p:val>
                                        </p:tav>
                                      </p:tavLst>
                                    </p:anim>
                                    <p:anim calcmode="lin" valueType="num">
                                      <p:cBhvr>
                                        <p:cTn id="96" dur="600" decel="50000" fill="hold">
                                          <p:stCondLst>
                                            <p:cond delay="400"/>
                                          </p:stCondLst>
                                        </p:cTn>
                                        <p:tgtEl>
                                          <p:spTgt spid="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7" dur="600" decel="50000" fill="hold">
                                          <p:stCondLst>
                                            <p:cond delay="400"/>
                                          </p:stCondLst>
                                        </p:cTn>
                                        <p:tgtEl>
                                          <p:spTgt spid="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43" presetClass="entr" presetSubtype="0" fill="hold" grpId="0" nodeType="click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100"/>
                                        <p:tgtEl>
                                          <p:spTgt spid="27"/>
                                        </p:tgtEl>
                                      </p:cBhvr>
                                    </p:animEffect>
                                    <p:anim calcmode="lin" valueType="num">
                                      <p:cBhvr>
                                        <p:cTn id="103" dur="400" fill="hold"/>
                                        <p:tgtEl>
                                          <p:spTgt spid="27"/>
                                        </p:tgtEl>
                                        <p:attrNameLst>
                                          <p:attrName>ppt_x</p:attrName>
                                        </p:attrNameLst>
                                      </p:cBhvr>
                                      <p:tavLst>
                                        <p:tav tm="0">
                                          <p:val>
                                            <p:strVal val="#ppt_x"/>
                                          </p:val>
                                        </p:tav>
                                        <p:tav tm="100000">
                                          <p:val>
                                            <p:strVal val="#ppt_x"/>
                                          </p:val>
                                        </p:tav>
                                      </p:tavLst>
                                    </p:anim>
                                    <p:anim calcmode="lin" valueType="num">
                                      <p:cBhvr>
                                        <p:cTn id="104" dur="400" fill="hold"/>
                                        <p:tgtEl>
                                          <p:spTgt spid="27"/>
                                        </p:tgtEl>
                                        <p:attrNameLst>
                                          <p:attrName>ppt_y</p:attrName>
                                        </p:attrNameLst>
                                      </p:cBhvr>
                                      <p:tavLst>
                                        <p:tav tm="0">
                                          <p:val>
                                            <p:strVal val="#ppt_y+0.31"/>
                                          </p:val>
                                        </p:tav>
                                        <p:tav tm="100000">
                                          <p:val>
                                            <p:strVal val="#ppt_y+0.31"/>
                                          </p:val>
                                        </p:tav>
                                      </p:tavLst>
                                    </p:anim>
                                    <p:anim calcmode="lin" valueType="num">
                                      <p:cBhvr>
                                        <p:cTn id="105" dur="600" decel="50000" fill="hold">
                                          <p:stCondLst>
                                            <p:cond delay="400"/>
                                          </p:stCondLst>
                                        </p:cTn>
                                        <p:tgtEl>
                                          <p:spTgt spid="2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06" dur="600" decel="50000" fill="hold">
                                          <p:stCondLst>
                                            <p:cond delay="400"/>
                                          </p:stCondLst>
                                        </p:cTn>
                                        <p:tgtEl>
                                          <p:spTgt spid="2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36" grpId="0"/>
      <p:bldP spid="137" grpId="0"/>
      <p:bldP spid="157" grpId="0"/>
      <p:bldP spid="158" grpId="0"/>
      <p:bldP spid="159" grpId="0"/>
      <p:bldP spid="160" grpId="0"/>
      <p:bldP spid="161" grpId="0"/>
      <p:bldP spid="162" grpId="0"/>
      <p:bldP spid="26" grpId="0"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p:spPr>
        <p:txBody>
          <a:bodyPr>
            <a:normAutofit fontScale="92500" lnSpcReduction="10000"/>
          </a:bodyPr>
          <a:lstStyle/>
          <a:p>
            <a:pPr algn="ctr">
              <a:buNone/>
            </a:pPr>
            <a:r>
              <a:rPr lang="es-CO" dirty="0" smtClean="0"/>
              <a:t>  “Debido a esto” dice el apóstol Pedro</a:t>
            </a:r>
          </a:p>
          <a:p>
            <a:pPr>
              <a:buNone/>
            </a:pPr>
            <a:endParaRPr lang="es-CO" dirty="0" smtClean="0"/>
          </a:p>
          <a:p>
            <a:pPr algn="ctr">
              <a:buNone/>
            </a:pPr>
            <a:r>
              <a:rPr lang="es-CO" dirty="0" smtClean="0"/>
              <a:t>   Pero </a:t>
            </a:r>
            <a:r>
              <a:rPr lang="es-CO" sz="3500" dirty="0" smtClean="0">
                <a:solidFill>
                  <a:srgbClr val="FF0000"/>
                </a:solidFill>
              </a:rPr>
              <a:t>¿Debido a qué?</a:t>
            </a:r>
          </a:p>
          <a:p>
            <a:pPr>
              <a:buNone/>
            </a:pPr>
            <a:endParaRPr lang="es-CO" dirty="0" smtClean="0"/>
          </a:p>
          <a:p>
            <a:pPr>
              <a:buNone/>
            </a:pPr>
            <a:r>
              <a:rPr lang="es-CO" dirty="0" smtClean="0"/>
              <a:t>    A la "</a:t>
            </a:r>
            <a:r>
              <a:rPr lang="es-CO" dirty="0" smtClean="0">
                <a:solidFill>
                  <a:srgbClr val="0070C0"/>
                </a:solidFill>
              </a:rPr>
              <a:t>descomposición</a:t>
            </a:r>
            <a:r>
              <a:rPr lang="es-CO" dirty="0" smtClean="0"/>
              <a:t>”, de la “</a:t>
            </a:r>
            <a:r>
              <a:rPr lang="es-CO" dirty="0" smtClean="0">
                <a:solidFill>
                  <a:srgbClr val="0070C0"/>
                </a:solidFill>
              </a:rPr>
              <a:t>ruina</a:t>
            </a:r>
            <a:r>
              <a:rPr lang="es-CO" dirty="0" smtClean="0"/>
              <a:t>” y de la “</a:t>
            </a:r>
            <a:r>
              <a:rPr lang="es-CO" dirty="0" smtClean="0">
                <a:solidFill>
                  <a:srgbClr val="0070C0"/>
                </a:solidFill>
              </a:rPr>
              <a:t>destrucción</a:t>
            </a:r>
            <a:r>
              <a:rPr lang="es-CO" dirty="0" smtClean="0"/>
              <a:t>” que impera en el mundo, </a:t>
            </a:r>
            <a:r>
              <a:rPr lang="es-CO" b="1" u="sng" dirty="0" smtClean="0"/>
              <a:t>vosotros también</a:t>
            </a:r>
            <a:r>
              <a:rPr lang="es-CO" dirty="0" smtClean="0"/>
              <a:t> debéis estimularnos a un </a:t>
            </a:r>
            <a:r>
              <a:rPr lang="es-CO" dirty="0" smtClean="0">
                <a:solidFill>
                  <a:srgbClr val="0070C0"/>
                </a:solidFill>
              </a:rPr>
              <a:t>mayor esfuerzo en la búsqueda de la justicia.</a:t>
            </a:r>
          </a:p>
          <a:p>
            <a:endParaRPr lang="es-CO" dirty="0" smtClean="0"/>
          </a:p>
          <a:p>
            <a:pPr>
              <a:buNone/>
            </a:pPr>
            <a:r>
              <a:rPr lang="es-CO" dirty="0" smtClean="0"/>
              <a:t>    Lo que quiere decir el apóstol es que Dios ha hecho su parte, y esta fue la más difícil, dio a su Hijo para que muriera en la crus por nosotros, ahora nosotros debemos hacer la nuestra.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
                                        <p:tgtEl>
                                          <p:spTgt spid="3">
                                            <p:txEl>
                                              <p:pRg st="6" end="6"/>
                                            </p:txEl>
                                          </p:spTgt>
                                        </p:tgtEl>
                                      </p:cBhvr>
                                    </p:animEffect>
                                    <p:anim calcmode="lin" valueType="num">
                                      <p:cBhvr>
                                        <p:cTn id="44"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90864" cy="5904656"/>
          </a:xfrm>
          <a:solidFill>
            <a:schemeClr val="bg1"/>
          </a:solidFill>
        </p:spPr>
        <p:txBody>
          <a:bodyPr/>
          <a:lstStyle/>
          <a:p>
            <a:pPr algn="ctr">
              <a:buNone/>
            </a:pPr>
            <a:r>
              <a:rPr lang="es-CO" dirty="0" smtClean="0"/>
              <a:t>    </a:t>
            </a:r>
          </a:p>
          <a:p>
            <a:pPr algn="ctr">
              <a:buNone/>
            </a:pPr>
            <a:r>
              <a:rPr lang="es-CO" dirty="0" smtClean="0"/>
              <a:t>    Note el énfasis con que este santo hombre de Dios se refiere a la necesidad de que </a:t>
            </a:r>
            <a:r>
              <a:rPr lang="es-CO" dirty="0" smtClean="0">
                <a:solidFill>
                  <a:srgbClr val="0070C0"/>
                </a:solidFill>
              </a:rPr>
              <a:t>cada uno de nosotros que hemos conocido el amor de Dios nos </a:t>
            </a:r>
            <a:r>
              <a:rPr lang="es-CO" u="sng" dirty="0" smtClean="0">
                <a:solidFill>
                  <a:srgbClr val="0070C0"/>
                </a:solidFill>
              </a:rPr>
              <a:t>consagremos aún más a Jesús. </a:t>
            </a:r>
            <a:endParaRPr lang="es-CO" u="sng" dirty="0">
              <a:solidFill>
                <a:srgbClr val="0070C0"/>
              </a:solidFill>
            </a:endParaRPr>
          </a:p>
        </p:txBody>
      </p:sp>
      <p:pic>
        <p:nvPicPr>
          <p:cNvPr id="43010" name="Picture 2" descr="http://t0.gstatic.com/images?q=tbn:ANd9GcT7LQFr1yK9QgGWcyXnrR7jhDUoCPpKI9wwLfJIQnWfT9-iZNhU"/>
          <p:cNvPicPr>
            <a:picLocks noChangeAspect="1" noChangeArrowheads="1"/>
          </p:cNvPicPr>
          <p:nvPr/>
        </p:nvPicPr>
        <p:blipFill>
          <a:blip r:embed="rId2" cstate="print"/>
          <a:srcRect/>
          <a:stretch>
            <a:fillRect/>
          </a:stretch>
        </p:blipFill>
        <p:spPr bwMode="auto">
          <a:xfrm>
            <a:off x="5652120" y="1340768"/>
            <a:ext cx="3168352"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100"/>
                                        <p:tgtEl>
                                          <p:spTgt spid="43010"/>
                                        </p:tgtEl>
                                      </p:cBhvr>
                                    </p:animEffect>
                                    <p:anim calcmode="lin" valueType="num">
                                      <p:cBhvr>
                                        <p:cTn id="8" dur="400" fill="hold"/>
                                        <p:tgtEl>
                                          <p:spTgt spid="43010"/>
                                        </p:tgtEl>
                                        <p:attrNameLst>
                                          <p:attrName>ppt_x</p:attrName>
                                        </p:attrNameLst>
                                      </p:cBhvr>
                                      <p:tavLst>
                                        <p:tav tm="0">
                                          <p:val>
                                            <p:strVal val="#ppt_x"/>
                                          </p:val>
                                        </p:tav>
                                        <p:tav tm="100000">
                                          <p:val>
                                            <p:strVal val="#ppt_x"/>
                                          </p:val>
                                        </p:tav>
                                      </p:tavLst>
                                    </p:anim>
                                    <p:anim calcmode="lin" valueType="num">
                                      <p:cBhvr>
                                        <p:cTn id="9" dur="400" fill="hold"/>
                                        <p:tgtEl>
                                          <p:spTgt spid="4301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30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30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to="" calcmode="lin" valueType="num">
                                      <p:cBhvr>
                                        <p:cTn id="16" dur="1" fill="hold"/>
                                        <p:tgtEl>
                                          <p:spTgt spid="3">
                                            <p:bg/>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to="" calcmode="lin" valueType="num">
                                      <p:cBhvr>
                                        <p:cTn id="21"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192688"/>
          </a:xfrm>
          <a:solidFill>
            <a:schemeClr val="accent6">
              <a:lumMod val="40000"/>
              <a:lumOff val="60000"/>
            </a:schemeClr>
          </a:solidFill>
        </p:spPr>
        <p:txBody>
          <a:bodyPr>
            <a:normAutofit fontScale="92500" lnSpcReduction="20000"/>
          </a:bodyPr>
          <a:lstStyle/>
          <a:p>
            <a:pPr>
              <a:buNone/>
            </a:pPr>
            <a:r>
              <a:rPr lang="es-CO" b="1" dirty="0" smtClean="0"/>
              <a:t>    </a:t>
            </a:r>
            <a:r>
              <a:rPr lang="es-CO" sz="3500" b="1" u="sng" dirty="0" smtClean="0"/>
              <a:t>Poniendo toda diligencia</a:t>
            </a:r>
            <a:r>
              <a:rPr lang="es-CO" dirty="0" smtClean="0"/>
              <a:t>, “el que exhorta, en la </a:t>
            </a:r>
            <a:r>
              <a:rPr lang="es-CO" dirty="0" smtClean="0">
                <a:solidFill>
                  <a:srgbClr val="0070C0"/>
                </a:solidFill>
              </a:rPr>
              <a:t>exhortación</a:t>
            </a:r>
            <a:r>
              <a:rPr lang="es-CO" dirty="0" smtClean="0"/>
              <a:t>; el que reparte, (lo haga) con </a:t>
            </a:r>
            <a:r>
              <a:rPr lang="es-CO" dirty="0" smtClean="0">
                <a:solidFill>
                  <a:srgbClr val="0070C0"/>
                </a:solidFill>
              </a:rPr>
              <a:t>liberalidad</a:t>
            </a:r>
            <a:r>
              <a:rPr lang="es-CO" dirty="0" smtClean="0"/>
              <a:t>; el que preside, (</a:t>
            </a:r>
            <a:r>
              <a:rPr lang="es-ES" dirty="0" smtClean="0"/>
              <a:t>primer puesto o cargo en…) lo haga </a:t>
            </a:r>
            <a:r>
              <a:rPr lang="es-CO" dirty="0" smtClean="0"/>
              <a:t>con </a:t>
            </a:r>
            <a:r>
              <a:rPr lang="es-CO" dirty="0" smtClean="0">
                <a:solidFill>
                  <a:srgbClr val="0070C0"/>
                </a:solidFill>
              </a:rPr>
              <a:t>solicitud</a:t>
            </a:r>
            <a:r>
              <a:rPr lang="es-CO" dirty="0" smtClean="0"/>
              <a:t>; el que hace misericordia, lo haga con  </a:t>
            </a:r>
            <a:r>
              <a:rPr lang="es-CO" dirty="0" smtClean="0">
                <a:solidFill>
                  <a:srgbClr val="0070C0"/>
                </a:solidFill>
              </a:rPr>
              <a:t>alegría </a:t>
            </a:r>
            <a:r>
              <a:rPr lang="es-CO" dirty="0" smtClean="0">
                <a:solidFill>
                  <a:srgbClr val="FF0000"/>
                </a:solidFill>
              </a:rPr>
              <a:t>(Romanos 12:8; 11).</a:t>
            </a:r>
          </a:p>
          <a:p>
            <a:endParaRPr lang="es-CO" dirty="0" smtClean="0"/>
          </a:p>
          <a:p>
            <a:pPr>
              <a:buNone/>
            </a:pPr>
            <a:r>
              <a:rPr lang="es-CO" dirty="0" smtClean="0"/>
              <a:t>     En lo que requiere diligencia, </a:t>
            </a:r>
            <a:r>
              <a:rPr lang="es-CO" u="sng" dirty="0" smtClean="0">
                <a:solidFill>
                  <a:srgbClr val="0070C0"/>
                </a:solidFill>
              </a:rPr>
              <a:t>no perezosos</a:t>
            </a:r>
            <a:r>
              <a:rPr lang="es-CO" dirty="0" smtClean="0"/>
              <a:t>; fervientes en espíritu, sirviendo al Señor”.</a:t>
            </a:r>
          </a:p>
          <a:p>
            <a:endParaRPr lang="es-CO" dirty="0" smtClean="0"/>
          </a:p>
          <a:p>
            <a:pPr>
              <a:buNone/>
            </a:pPr>
            <a:r>
              <a:rPr lang="es-CO" dirty="0" smtClean="0"/>
              <a:t>     Debemos </a:t>
            </a:r>
            <a:r>
              <a:rPr lang="es-CO" b="1" u="sng" dirty="0" smtClean="0"/>
              <a:t>añadir</a:t>
            </a:r>
            <a:r>
              <a:rPr lang="es-CO" dirty="0" smtClean="0"/>
              <a:t> nuestra búsqueda </a:t>
            </a:r>
            <a:r>
              <a:rPr lang="es-CO" u="sng" dirty="0" smtClean="0">
                <a:solidFill>
                  <a:srgbClr val="0070C0"/>
                </a:solidFill>
              </a:rPr>
              <a:t>DILIGENTE</a:t>
            </a:r>
            <a:r>
              <a:rPr lang="es-CO" dirty="0" smtClean="0"/>
              <a:t> de las virtudes cristianas a los </a:t>
            </a:r>
            <a:r>
              <a:rPr lang="es-CO" dirty="0" smtClean="0">
                <a:solidFill>
                  <a:srgbClr val="0070C0"/>
                </a:solidFill>
              </a:rPr>
              <a:t>dones que Dios nos ha concedido</a:t>
            </a:r>
            <a:r>
              <a:rPr lang="es-CO" dirty="0" smtClean="0"/>
              <a:t>. Solamente si hace esto, el cristiano puede crecer en la vida santificada si </a:t>
            </a:r>
            <a:r>
              <a:rPr lang="es-CO" u="sng" dirty="0" smtClean="0">
                <a:solidFill>
                  <a:srgbClr val="0070C0"/>
                </a:solidFill>
              </a:rPr>
              <a:t>coopera con Dios.</a:t>
            </a:r>
          </a:p>
          <a:p>
            <a:endParaRPr lang="es-CO" dirty="0" smtClean="0"/>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764704"/>
            <a:ext cx="5076056" cy="6093296"/>
          </a:xfrm>
          <a:solidFill>
            <a:schemeClr val="accent5">
              <a:lumMod val="60000"/>
              <a:lumOff val="40000"/>
            </a:schemeClr>
          </a:solidFill>
        </p:spPr>
        <p:txBody>
          <a:bodyPr>
            <a:normAutofit/>
          </a:bodyPr>
          <a:lstStyle/>
          <a:p>
            <a:pPr algn="ctr">
              <a:buNone/>
            </a:pPr>
            <a:r>
              <a:rPr lang="es-CO" dirty="0" smtClean="0"/>
              <a:t>    </a:t>
            </a:r>
          </a:p>
          <a:p>
            <a:pPr algn="ctr">
              <a:buNone/>
            </a:pPr>
            <a:endParaRPr lang="es-CO" dirty="0" smtClean="0"/>
          </a:p>
          <a:p>
            <a:pPr algn="ctr">
              <a:buNone/>
            </a:pPr>
            <a:r>
              <a:rPr lang="es-CO" dirty="0" smtClean="0"/>
              <a:t>    El apóstol comienza ahora su lista de virtudes llamada la “escalera de Pedro”, para lo cual debemos notar que una virtud deriva de otra, o sea que ninguna es independicen.</a:t>
            </a:r>
          </a:p>
          <a:p>
            <a:endParaRPr lang="es-CO" dirty="0" smtClean="0"/>
          </a:p>
          <a:p>
            <a:endParaRPr lang="es-CO" dirty="0"/>
          </a:p>
        </p:txBody>
      </p:sp>
      <p:pic>
        <p:nvPicPr>
          <p:cNvPr id="41986" name="Picture 2" descr="http://t3.gstatic.com/images?q=tbn:ANd9GcTN1fWMZFfiACRHBpDFZvyDRyuH6kPYY7zcX3ipM0YWgi3vnkZEiw"/>
          <p:cNvPicPr>
            <a:picLocks noChangeAspect="1" noChangeArrowheads="1"/>
          </p:cNvPicPr>
          <p:nvPr/>
        </p:nvPicPr>
        <p:blipFill>
          <a:blip r:embed="rId2" cstate="print"/>
          <a:srcRect/>
          <a:stretch>
            <a:fillRect/>
          </a:stretch>
        </p:blipFill>
        <p:spPr bwMode="auto">
          <a:xfrm>
            <a:off x="5148064" y="1052736"/>
            <a:ext cx="3744416" cy="48965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fade">
                                      <p:cBhvr>
                                        <p:cTn id="7" dur="100"/>
                                        <p:tgtEl>
                                          <p:spTgt spid="41986"/>
                                        </p:tgtEl>
                                      </p:cBhvr>
                                    </p:animEffect>
                                    <p:anim calcmode="lin" valueType="num">
                                      <p:cBhvr>
                                        <p:cTn id="8" dur="400" fill="hold"/>
                                        <p:tgtEl>
                                          <p:spTgt spid="41986"/>
                                        </p:tgtEl>
                                        <p:attrNameLst>
                                          <p:attrName>ppt_x</p:attrName>
                                        </p:attrNameLst>
                                      </p:cBhvr>
                                      <p:tavLst>
                                        <p:tav tm="0">
                                          <p:val>
                                            <p:strVal val="#ppt_x"/>
                                          </p:val>
                                        </p:tav>
                                        <p:tav tm="100000">
                                          <p:val>
                                            <p:strVal val="#ppt_x"/>
                                          </p:val>
                                        </p:tav>
                                      </p:tavLst>
                                    </p:anim>
                                    <p:anim calcmode="lin" valueType="num">
                                      <p:cBhvr>
                                        <p:cTn id="9" dur="400" fill="hold"/>
                                        <p:tgtEl>
                                          <p:spTgt spid="4198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198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198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to="" calcmode="lin" valueType="num">
                                      <p:cBhvr>
                                        <p:cTn id="16" dur="1" fill="hold"/>
                                        <p:tgtEl>
                                          <p:spTgt spid="3">
                                            <p:bg/>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to="" calcmode="lin" valueType="num">
                                      <p:cBhvr>
                                        <p:cTn id="2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988840"/>
            <a:ext cx="5436096" cy="4869160"/>
          </a:xfrm>
          <a:solidFill>
            <a:schemeClr val="bg1"/>
          </a:solidFill>
        </p:spPr>
        <p:txBody>
          <a:bodyPr>
            <a:normAutofit/>
          </a:bodyPr>
          <a:lstStyle/>
          <a:p>
            <a:pPr>
              <a:buNone/>
            </a:pPr>
            <a:r>
              <a:rPr lang="es-CO" sz="4100" b="1" dirty="0" smtClean="0"/>
              <a:t>   </a:t>
            </a:r>
            <a:r>
              <a:rPr lang="es-CO" dirty="0" smtClean="0"/>
              <a:t>La fe es la base de las virtudes, </a:t>
            </a:r>
            <a:r>
              <a:rPr lang="es-CO" dirty="0" smtClean="0">
                <a:solidFill>
                  <a:srgbClr val="FF0000"/>
                </a:solidFill>
              </a:rPr>
              <a:t>(Juan 3:16)</a:t>
            </a:r>
            <a:r>
              <a:rPr lang="es-CO" dirty="0" smtClean="0"/>
              <a:t> dice: </a:t>
            </a:r>
          </a:p>
          <a:p>
            <a:pPr>
              <a:buNone/>
            </a:pPr>
            <a:endParaRPr lang="es-CO" dirty="0" smtClean="0"/>
          </a:p>
          <a:p>
            <a:pPr>
              <a:buNone/>
            </a:pPr>
            <a:r>
              <a:rPr lang="es-CO" dirty="0" smtClean="0"/>
              <a:t>    “Porque de tal manera amó Dios al mundo, que ha dado a su Hijo unigénito, para que </a:t>
            </a:r>
            <a:r>
              <a:rPr lang="es-CO" b="1" u="sng" dirty="0" smtClean="0"/>
              <a:t>todo aquel que en él cree</a:t>
            </a:r>
            <a:r>
              <a:rPr lang="es-CO" dirty="0" smtClean="0"/>
              <a:t>, no se pierda, mas tenga vida eterna”  </a:t>
            </a:r>
            <a:endParaRPr lang="es-CO" dirty="0"/>
          </a:p>
        </p:txBody>
      </p:sp>
      <p:pic>
        <p:nvPicPr>
          <p:cNvPr id="40964" name="Picture 4" descr="http://t2.gstatic.com/images?q=tbn:ANd9GcSFLonoABboe4FWvysaVYv86TOz47zhCh_BGHLCkdvWehpgp8I"/>
          <p:cNvPicPr>
            <a:picLocks noChangeAspect="1" noChangeArrowheads="1"/>
          </p:cNvPicPr>
          <p:nvPr/>
        </p:nvPicPr>
        <p:blipFill>
          <a:blip r:embed="rId2" cstate="print"/>
          <a:srcRect/>
          <a:stretch>
            <a:fillRect/>
          </a:stretch>
        </p:blipFill>
        <p:spPr bwMode="auto">
          <a:xfrm>
            <a:off x="5580112" y="2060848"/>
            <a:ext cx="3312368" cy="4797152"/>
          </a:xfrm>
          <a:prstGeom prst="rect">
            <a:avLst/>
          </a:prstGeom>
          <a:noFill/>
        </p:spPr>
      </p:pic>
      <p:sp>
        <p:nvSpPr>
          <p:cNvPr id="4" name="3 Rectángulo redondeado"/>
          <p:cNvSpPr/>
          <p:nvPr/>
        </p:nvSpPr>
        <p:spPr>
          <a:xfrm>
            <a:off x="0" y="188640"/>
            <a:ext cx="8820472" cy="15841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4400" b="1" u="sng" dirty="0" smtClean="0">
                <a:solidFill>
                  <a:srgbClr val="FFFF00"/>
                </a:solidFill>
              </a:rPr>
              <a:t>El primer peldaño de la escala de las virtudes es la</a:t>
            </a:r>
            <a:r>
              <a:rPr lang="es-CO" sz="4400" b="1" dirty="0" smtClean="0">
                <a:solidFill>
                  <a:schemeClr val="bg1"/>
                </a:solidFill>
              </a:rPr>
              <a:t> fe.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40964"/>
                                        </p:tgtEl>
                                        <p:attrNameLst>
                                          <p:attrName>style.visibility</p:attrName>
                                        </p:attrNameLst>
                                      </p:cBhvr>
                                      <p:to>
                                        <p:strVal val="visible"/>
                                      </p:to>
                                    </p:set>
                                    <p:animEffect transition="in" filter="fade">
                                      <p:cBhvr>
                                        <p:cTn id="17" dur="100"/>
                                        <p:tgtEl>
                                          <p:spTgt spid="40964"/>
                                        </p:tgtEl>
                                      </p:cBhvr>
                                    </p:animEffect>
                                    <p:anim calcmode="lin" valueType="num">
                                      <p:cBhvr>
                                        <p:cTn id="18" dur="400" fill="hold"/>
                                        <p:tgtEl>
                                          <p:spTgt spid="40964"/>
                                        </p:tgtEl>
                                        <p:attrNameLst>
                                          <p:attrName>ppt_x</p:attrName>
                                        </p:attrNameLst>
                                      </p:cBhvr>
                                      <p:tavLst>
                                        <p:tav tm="0">
                                          <p:val>
                                            <p:strVal val="#ppt_x"/>
                                          </p:val>
                                        </p:tav>
                                        <p:tav tm="100000">
                                          <p:val>
                                            <p:strVal val="#ppt_x"/>
                                          </p:val>
                                        </p:tav>
                                      </p:tavLst>
                                    </p:anim>
                                    <p:anim calcmode="lin" valueType="num">
                                      <p:cBhvr>
                                        <p:cTn id="19" dur="400" fill="hold"/>
                                        <p:tgtEl>
                                          <p:spTgt spid="4096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096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096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2160240"/>
          </a:xfrm>
        </p:spPr>
        <p:txBody>
          <a:bodyPr>
            <a:normAutofit fontScale="92500" lnSpcReduction="20000"/>
          </a:bodyPr>
          <a:lstStyle/>
          <a:p>
            <a:pPr>
              <a:buNone/>
            </a:pPr>
            <a:r>
              <a:rPr lang="es-CO" dirty="0" smtClean="0"/>
              <a:t>    </a:t>
            </a:r>
            <a:r>
              <a:rPr lang="es-CO" dirty="0" smtClean="0">
                <a:solidFill>
                  <a:srgbClr val="FF0000"/>
                </a:solidFill>
              </a:rPr>
              <a:t>Hechos 4:12</a:t>
            </a:r>
          </a:p>
          <a:p>
            <a:pPr>
              <a:buNone/>
            </a:pPr>
            <a:r>
              <a:rPr lang="es-CO" dirty="0" smtClean="0">
                <a:solidFill>
                  <a:srgbClr val="FF0000"/>
                </a:solidFill>
              </a:rPr>
              <a:t>    </a:t>
            </a:r>
            <a:r>
              <a:rPr lang="es-CO" dirty="0" smtClean="0"/>
              <a:t> “Y en</a:t>
            </a:r>
            <a:r>
              <a:rPr lang="es-CO" dirty="0" smtClean="0">
                <a:solidFill>
                  <a:srgbClr val="0070C0"/>
                </a:solidFill>
              </a:rPr>
              <a:t> ningún otro hay salvación</a:t>
            </a:r>
            <a:r>
              <a:rPr lang="es-CO" dirty="0" smtClean="0"/>
              <a:t>, porque no hay otro nombre bajo el cielo, dado a los hombres, en que podamos ser salvos”</a:t>
            </a:r>
          </a:p>
          <a:p>
            <a:pPr>
              <a:buNone/>
            </a:pPr>
            <a:r>
              <a:rPr lang="es-CO" dirty="0" smtClean="0"/>
              <a:t>   </a:t>
            </a:r>
            <a:endParaRPr lang="es-CO" dirty="0"/>
          </a:p>
        </p:txBody>
      </p:sp>
      <p:sp>
        <p:nvSpPr>
          <p:cNvPr id="4" name="3 Rectángulo"/>
          <p:cNvSpPr/>
          <p:nvPr/>
        </p:nvSpPr>
        <p:spPr>
          <a:xfrm>
            <a:off x="251520" y="5733256"/>
            <a:ext cx="8568952" cy="984885"/>
          </a:xfrm>
          <a:prstGeom prst="rect">
            <a:avLst/>
          </a:prstGeom>
          <a:solidFill>
            <a:srgbClr val="FFFF00"/>
          </a:solidFill>
        </p:spPr>
        <p:txBody>
          <a:bodyPr wrap="square">
            <a:spAutoFit/>
          </a:bodyPr>
          <a:lstStyle/>
          <a:p>
            <a:pPr algn="ctr">
              <a:buNone/>
            </a:pPr>
            <a:r>
              <a:rPr lang="es-CO" sz="1600" dirty="0" smtClean="0"/>
              <a:t> </a:t>
            </a:r>
            <a:r>
              <a:rPr lang="es-CO" sz="2000" b="1" dirty="0" smtClean="0"/>
              <a:t>Note el valor que tiene la fe en Jesús, una persona puede tener las otras siete virtudes, pero si carece de la fe en Jesús de nada le sirven.</a:t>
            </a:r>
            <a:r>
              <a:rPr lang="es-CO" sz="2000" b="1" u="sng" dirty="0" smtClean="0">
                <a:solidFill>
                  <a:srgbClr val="0070C0"/>
                </a:solidFill>
              </a:rPr>
              <a:t>   </a:t>
            </a:r>
          </a:p>
          <a:p>
            <a:endParaRPr lang="es-CO" dirty="0"/>
          </a:p>
        </p:txBody>
      </p:sp>
      <p:sp>
        <p:nvSpPr>
          <p:cNvPr id="6" name="5 Rectángulo"/>
          <p:cNvSpPr/>
          <p:nvPr/>
        </p:nvSpPr>
        <p:spPr>
          <a:xfrm>
            <a:off x="323528" y="2132856"/>
            <a:ext cx="4392488" cy="2862322"/>
          </a:xfrm>
          <a:prstGeom prst="rect">
            <a:avLst/>
          </a:prstGeom>
          <a:solidFill>
            <a:srgbClr val="92D050"/>
          </a:solidFill>
        </p:spPr>
        <p:txBody>
          <a:bodyPr wrap="square">
            <a:spAutoFit/>
          </a:bodyPr>
          <a:lstStyle/>
          <a:p>
            <a:pPr algn="ctr"/>
            <a:r>
              <a:rPr lang="es-CO" sz="3600" dirty="0" smtClean="0"/>
              <a:t>Jesús le dijo: Yo soy el camino, y la verdad, y la vida; </a:t>
            </a:r>
            <a:r>
              <a:rPr lang="es-CO" sz="3600" u="sng" dirty="0" smtClean="0"/>
              <a:t>nadie viene al Padre, sino por mí </a:t>
            </a:r>
            <a:r>
              <a:rPr lang="es-CO" sz="3600" dirty="0" smtClean="0"/>
              <a:t>(Juan 14:6).</a:t>
            </a:r>
            <a:endParaRPr lang="es-CO" sz="3600" dirty="0"/>
          </a:p>
        </p:txBody>
      </p:sp>
      <p:pic>
        <p:nvPicPr>
          <p:cNvPr id="73730" name="Picture 2" descr="http://t0.gstatic.com/images?q=tbn:ANd9GcR2bwnfgQ516LpJ_Zo1Ii_6oNhUFVoSjA5tcYFPV1CHw1OynAmPKg"/>
          <p:cNvPicPr>
            <a:picLocks noChangeAspect="1" noChangeArrowheads="1"/>
          </p:cNvPicPr>
          <p:nvPr/>
        </p:nvPicPr>
        <p:blipFill>
          <a:blip r:embed="rId2" cstate="print"/>
          <a:srcRect/>
          <a:stretch>
            <a:fillRect/>
          </a:stretch>
        </p:blipFill>
        <p:spPr bwMode="auto">
          <a:xfrm>
            <a:off x="5364088" y="1988840"/>
            <a:ext cx="3456384" cy="3384376"/>
          </a:xfrm>
          <a:prstGeom prst="rect">
            <a:avLst/>
          </a:prstGeom>
          <a:noFill/>
        </p:spPr>
      </p:pic>
      <p:sp>
        <p:nvSpPr>
          <p:cNvPr id="8" name="7 Rectángulo"/>
          <p:cNvSpPr/>
          <p:nvPr/>
        </p:nvSpPr>
        <p:spPr>
          <a:xfrm>
            <a:off x="5436096" y="2204864"/>
            <a:ext cx="1080120" cy="1754326"/>
          </a:xfrm>
          <a:prstGeom prst="rect">
            <a:avLst/>
          </a:prstGeom>
        </p:spPr>
        <p:txBody>
          <a:bodyPr wrap="square">
            <a:spAutoFit/>
          </a:bodyPr>
          <a:lstStyle/>
          <a:p>
            <a:r>
              <a:rPr lang="es-CO" b="1" dirty="0" smtClean="0">
                <a:solidFill>
                  <a:srgbClr val="FF0000"/>
                </a:solidFill>
              </a:rPr>
              <a:t>Esas virtudes nos acercan más a Jesús.</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73730"/>
                                        </p:tgtEl>
                                        <p:attrNameLst>
                                          <p:attrName>style.visibility</p:attrName>
                                        </p:attrNameLst>
                                      </p:cBhvr>
                                      <p:to>
                                        <p:strVal val="visible"/>
                                      </p:to>
                                    </p:set>
                                    <p:anim to="" calcmode="lin" valueType="num">
                                      <p:cBhvr>
                                        <p:cTn id="25" dur="1" fill="hold"/>
                                        <p:tgtEl>
                                          <p:spTgt spid="73730"/>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to="" calcmode="lin" valueType="num">
                                      <p:cBhvr>
                                        <p:cTn id="30" dur="1" fill="hold"/>
                                        <p:tgtEl>
                                          <p:spTgt spid="6"/>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
                                        <p:tgtEl>
                                          <p:spTgt spid="4"/>
                                        </p:tgtEl>
                                      </p:cBhvr>
                                    </p:animEffect>
                                    <p:anim calcmode="lin" valueType="num">
                                      <p:cBhvr>
                                        <p:cTn id="36" dur="400" fill="hold"/>
                                        <p:tgtEl>
                                          <p:spTgt spid="4"/>
                                        </p:tgtEl>
                                        <p:attrNameLst>
                                          <p:attrName>ppt_x</p:attrName>
                                        </p:attrNameLst>
                                      </p:cBhvr>
                                      <p:tavLst>
                                        <p:tav tm="0">
                                          <p:val>
                                            <p:strVal val="#ppt_x"/>
                                          </p:val>
                                        </p:tav>
                                        <p:tav tm="100000">
                                          <p:val>
                                            <p:strVal val="#ppt_x"/>
                                          </p:val>
                                        </p:tav>
                                      </p:tavLst>
                                    </p:anim>
                                    <p:anim calcmode="lin" valueType="num">
                                      <p:cBhvr>
                                        <p:cTn id="37" dur="400" fill="hold"/>
                                        <p:tgtEl>
                                          <p:spTgt spid="4"/>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
                                        <p:tgtEl>
                                          <p:spTgt spid="8"/>
                                        </p:tgtEl>
                                      </p:cBhvr>
                                    </p:animEffect>
                                    <p:anim calcmode="lin" valueType="num">
                                      <p:cBhvr>
                                        <p:cTn id="45" dur="400" fill="hold"/>
                                        <p:tgtEl>
                                          <p:spTgt spid="8"/>
                                        </p:tgtEl>
                                        <p:attrNameLst>
                                          <p:attrName>ppt_x</p:attrName>
                                        </p:attrNameLst>
                                      </p:cBhvr>
                                      <p:tavLst>
                                        <p:tav tm="0">
                                          <p:val>
                                            <p:strVal val="#ppt_x"/>
                                          </p:val>
                                        </p:tav>
                                        <p:tav tm="100000">
                                          <p:val>
                                            <p:strVal val="#ppt_x"/>
                                          </p:val>
                                        </p:tav>
                                      </p:tavLst>
                                    </p:anim>
                                    <p:anim calcmode="lin" valueType="num">
                                      <p:cBhvr>
                                        <p:cTn id="46" dur="400" fill="hold"/>
                                        <p:tgtEl>
                                          <p:spTgt spid="8"/>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6"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rgbClr val="92D050"/>
          </a:solidFill>
        </p:spPr>
        <p:txBody>
          <a:bodyPr>
            <a:normAutofit fontScale="85000" lnSpcReduction="20000"/>
          </a:bodyPr>
          <a:lstStyle/>
          <a:p>
            <a:pPr>
              <a:buNone/>
            </a:pPr>
            <a:r>
              <a:rPr lang="es-CO" sz="4000" b="1" dirty="0" smtClean="0">
                <a:solidFill>
                  <a:srgbClr val="FF0000"/>
                </a:solidFill>
              </a:rPr>
              <a:t>   </a:t>
            </a:r>
            <a:r>
              <a:rPr lang="es-CO" sz="3600" dirty="0" smtClean="0"/>
              <a:t> </a:t>
            </a:r>
          </a:p>
          <a:p>
            <a:pPr>
              <a:buNone/>
            </a:pPr>
            <a:r>
              <a:rPr lang="es-CO" sz="3600" dirty="0" smtClean="0"/>
              <a:t>    </a:t>
            </a:r>
          </a:p>
          <a:p>
            <a:pPr>
              <a:buNone/>
            </a:pPr>
            <a:endParaRPr lang="es-CO" sz="3600" dirty="0" smtClean="0"/>
          </a:p>
          <a:p>
            <a:pPr>
              <a:buNone/>
            </a:pPr>
            <a:r>
              <a:rPr lang="es-CO" sz="3600" dirty="0" smtClean="0"/>
              <a:t>    Esta palabra viene del Latín virtus, (viril, fuerza de carácter) </a:t>
            </a:r>
          </a:p>
          <a:p>
            <a:pPr>
              <a:buNone/>
            </a:pPr>
            <a:r>
              <a:rPr lang="es-CO" sz="3600" b="1" dirty="0" smtClean="0"/>
              <a:t>    </a:t>
            </a:r>
          </a:p>
          <a:p>
            <a:pPr>
              <a:buNone/>
            </a:pPr>
            <a:r>
              <a:rPr lang="es-CO" sz="3600" b="1" dirty="0" smtClean="0">
                <a:solidFill>
                  <a:srgbClr val="FF0000"/>
                </a:solidFill>
              </a:rPr>
              <a:t>1</a:t>
            </a:r>
            <a:r>
              <a:rPr lang="es-CO" sz="3600" b="1" dirty="0" smtClean="0"/>
              <a:t>)  V</a:t>
            </a:r>
            <a:r>
              <a:rPr lang="es-CO" sz="3600" dirty="0" smtClean="0"/>
              <a:t>irtud es una</a:t>
            </a:r>
            <a:r>
              <a:rPr lang="es-CO" sz="3600" b="1" dirty="0" smtClean="0"/>
              <a:t> </a:t>
            </a:r>
            <a:r>
              <a:rPr lang="es-CO" sz="3600" b="1" u="sng" dirty="0" smtClean="0"/>
              <a:t>propensión, facilidad y prontitud para conocer y obrar el bien</a:t>
            </a:r>
            <a:r>
              <a:rPr lang="es-CO" sz="3600" b="1" dirty="0" smtClean="0"/>
              <a:t>.</a:t>
            </a:r>
          </a:p>
          <a:p>
            <a:pPr>
              <a:buNone/>
            </a:pPr>
            <a:r>
              <a:rPr lang="es-CO" sz="3600" b="1" dirty="0" smtClean="0"/>
              <a:t>    </a:t>
            </a:r>
          </a:p>
          <a:p>
            <a:pPr>
              <a:buNone/>
            </a:pPr>
            <a:r>
              <a:rPr lang="es-CO" sz="3600" b="1" dirty="0" smtClean="0">
                <a:solidFill>
                  <a:srgbClr val="FF0000"/>
                </a:solidFill>
              </a:rPr>
              <a:t>2</a:t>
            </a:r>
            <a:r>
              <a:rPr lang="es-CO" sz="3600" b="1" dirty="0" smtClean="0"/>
              <a:t>) </a:t>
            </a:r>
            <a:r>
              <a:rPr lang="es-CO" sz="3600" dirty="0" smtClean="0"/>
              <a:t> Virtud es un buen </a:t>
            </a:r>
            <a:r>
              <a:rPr lang="es-CO" sz="3600" dirty="0" smtClean="0">
                <a:hlinkClick r:id="rId2" action="ppaction://hlinkfile"/>
              </a:rPr>
              <a:t>hábito</a:t>
            </a:r>
            <a:r>
              <a:rPr lang="es-CO" sz="3600" dirty="0" smtClean="0"/>
              <a:t> que capacita a la persona para actuar de acuerdo a la razón recta. Hace de su poseedor una buena persona y hace sus actos también buenos. </a:t>
            </a:r>
            <a:r>
              <a:rPr lang="es-CO" sz="3600" i="1" dirty="0" smtClean="0"/>
              <a:t> Fr. John Hardon,</a:t>
            </a:r>
            <a:r>
              <a:rPr lang="es-CO" sz="3600" dirty="0" smtClean="0"/>
              <a:t> </a:t>
            </a:r>
            <a:r>
              <a:rPr lang="es-CO" sz="3600" i="1" dirty="0" smtClean="0"/>
              <a:t>Modern Catholic Dictionary.</a:t>
            </a:r>
            <a:endParaRPr lang="es-CO" sz="3600" dirty="0" smtClean="0"/>
          </a:p>
        </p:txBody>
      </p:sp>
      <p:sp>
        <p:nvSpPr>
          <p:cNvPr id="4" name="3 Rectángulo redondeado"/>
          <p:cNvSpPr/>
          <p:nvPr/>
        </p:nvSpPr>
        <p:spPr>
          <a:xfrm>
            <a:off x="251520" y="620688"/>
            <a:ext cx="8136904" cy="12744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4000" b="1" u="sng" dirty="0" smtClean="0">
                <a:solidFill>
                  <a:srgbClr val="FFFF00"/>
                </a:solidFill>
              </a:rPr>
              <a:t>El segundo peldaño de la escala de las virtudes es la</a:t>
            </a:r>
            <a:r>
              <a:rPr lang="es-CO" sz="4000" b="1" dirty="0" smtClean="0">
                <a:solidFill>
                  <a:schemeClr val="bg1"/>
                </a:solidFill>
              </a:rPr>
              <a:t> Virtud</a:t>
            </a:r>
          </a:p>
          <a:p>
            <a:pPr>
              <a:buNone/>
            </a:pPr>
            <a:r>
              <a:rPr lang="es-CO" sz="1600" dirty="0" smtClean="0">
                <a:solidFill>
                  <a:schemeClr val="bg1"/>
                </a:solidFill>
              </a:rPr>
              <a:t> </a:t>
            </a:r>
            <a:endParaRPr lang="es-CO"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
                                        <p:tgtEl>
                                          <p:spTgt spid="3">
                                            <p:txEl>
                                              <p:pRg st="7" end="7"/>
                                            </p:txEl>
                                          </p:spTgt>
                                        </p:tgtEl>
                                      </p:cBhvr>
                                    </p:animEffect>
                                    <p:anim calcmode="lin" valueType="num">
                                      <p:cBhvr>
                                        <p:cTn id="53"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accent6">
              <a:lumMod val="20000"/>
              <a:lumOff val="80000"/>
            </a:schemeClr>
          </a:solidFill>
        </p:spPr>
        <p:txBody>
          <a:bodyPr>
            <a:normAutofit fontScale="92500" lnSpcReduction="10000"/>
          </a:bodyPr>
          <a:lstStyle/>
          <a:p>
            <a:pPr>
              <a:buNone/>
            </a:pPr>
            <a:r>
              <a:rPr lang="es-CO" dirty="0" smtClean="0"/>
              <a:t>     Hábitos </a:t>
            </a:r>
            <a:r>
              <a:rPr lang="es-CO" sz="3500" b="1" dirty="0" smtClean="0">
                <a:solidFill>
                  <a:srgbClr val="FF0000"/>
                </a:solidFill>
              </a:rPr>
              <a:t>¿Quién los forma?</a:t>
            </a:r>
          </a:p>
          <a:p>
            <a:pPr>
              <a:buNone/>
            </a:pPr>
            <a:r>
              <a:rPr lang="es-CO" sz="3500" b="1" dirty="0" smtClean="0">
                <a:solidFill>
                  <a:srgbClr val="FF0000"/>
                </a:solidFill>
              </a:rPr>
              <a:t>    ¿Cómo se forman?</a:t>
            </a:r>
          </a:p>
          <a:p>
            <a:pPr>
              <a:buNone/>
            </a:pPr>
            <a:r>
              <a:rPr lang="es-CO" dirty="0" smtClean="0"/>
              <a:t>    </a:t>
            </a:r>
          </a:p>
          <a:p>
            <a:pPr>
              <a:buNone/>
            </a:pPr>
            <a:r>
              <a:rPr lang="es-CO" dirty="0" smtClean="0"/>
              <a:t>    Cada persona, </a:t>
            </a:r>
            <a:r>
              <a:rPr lang="es-CO" dirty="0" smtClean="0">
                <a:solidFill>
                  <a:srgbClr val="0070C0"/>
                </a:solidFill>
              </a:rPr>
              <a:t>desde el inicio mismo de la concepción</a:t>
            </a:r>
            <a:r>
              <a:rPr lang="es-CO" dirty="0" smtClean="0"/>
              <a:t>, recibe influencias del medio que le rodea, lo cual moldea continuamente su </a:t>
            </a:r>
            <a:r>
              <a:rPr lang="es-CO" dirty="0" smtClean="0">
                <a:hlinkClick r:id="rId2"/>
              </a:rPr>
              <a:t>manera</a:t>
            </a:r>
            <a:r>
              <a:rPr lang="es-CO" dirty="0" smtClean="0"/>
              <a:t> de actuar.</a:t>
            </a:r>
          </a:p>
          <a:p>
            <a:endParaRPr lang="es-CO" dirty="0" smtClean="0"/>
          </a:p>
          <a:p>
            <a:pPr>
              <a:buNone/>
            </a:pPr>
            <a:r>
              <a:rPr lang="es-CO" dirty="0" smtClean="0"/>
              <a:t>    Los hábitos no son el hombre, pero pueden decirnos mucho sobre este y por esto es </a:t>
            </a:r>
            <a:r>
              <a:rPr lang="es-CO" b="1" u="sng" dirty="0" smtClean="0">
                <a:solidFill>
                  <a:srgbClr val="0070C0"/>
                </a:solidFill>
              </a:rPr>
              <a:t>importante ser cuidadosos de cuales hábitos decidimos adoptar y hacerlo siempre de manera consciente</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
                                        <p:tgtEl>
                                          <p:spTgt spid="3">
                                            <p:txEl>
                                              <p:pRg st="1" end="1"/>
                                            </p:txEl>
                                          </p:spTgt>
                                        </p:tgtEl>
                                      </p:cBhvr>
                                    </p:animEffect>
                                    <p:anim calcmode="lin" valueType="num">
                                      <p:cBhvr>
                                        <p:cTn id="15"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
                                        <p:tgtEl>
                                          <p:spTgt spid="3">
                                            <p:txEl>
                                              <p:pRg st="3" end="3"/>
                                            </p:txEl>
                                          </p:spTgt>
                                        </p:tgtEl>
                                      </p:cBhvr>
                                    </p:animEffect>
                                    <p:anim calcmode="lin" valueType="num">
                                      <p:cBhvr>
                                        <p:cTn id="2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a:solidFill>
            <a:schemeClr val="accent6">
              <a:lumMod val="20000"/>
              <a:lumOff val="80000"/>
            </a:schemeClr>
          </a:solidFill>
        </p:spPr>
        <p:txBody>
          <a:bodyPr/>
          <a:lstStyle/>
          <a:p>
            <a:pPr algn="ctr">
              <a:buNone/>
            </a:pPr>
            <a:r>
              <a:rPr lang="es-CO" dirty="0" smtClean="0"/>
              <a:t>    </a:t>
            </a:r>
          </a:p>
          <a:p>
            <a:pPr algn="ctr">
              <a:buNone/>
            </a:pPr>
            <a:r>
              <a:rPr lang="es-CO" dirty="0" smtClean="0"/>
              <a:t>En la mayoría de los casos la causa de nuestro comportamiento aparentemente inexplicable puede ser algún </a:t>
            </a:r>
            <a:r>
              <a:rPr lang="es-CO" dirty="0" smtClean="0">
                <a:solidFill>
                  <a:srgbClr val="0070C0"/>
                </a:solidFill>
              </a:rPr>
              <a:t>viejo hábito al cual hace tiempo que le habíamos perdido la pista</a:t>
            </a:r>
            <a:r>
              <a:rPr lang="es-CO" dirty="0" smtClean="0"/>
              <a:t>, y este de repente</a:t>
            </a:r>
            <a:r>
              <a:rPr lang="es-CO" dirty="0" smtClean="0">
                <a:solidFill>
                  <a:srgbClr val="0070C0"/>
                </a:solidFill>
              </a:rPr>
              <a:t> surge de manera inesperada y nos toma por sorpresa haciéndonos actuar de una forma que no era la que realmente deseábamos.</a:t>
            </a:r>
          </a:p>
          <a:p>
            <a:endParaRPr lang="es-CO"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bg1"/>
          </a:solidFill>
        </p:spPr>
        <p:txBody>
          <a:bodyPr>
            <a:normAutofit fontScale="92500" lnSpcReduction="20000"/>
          </a:bodyPr>
          <a:lstStyle/>
          <a:p>
            <a:pPr>
              <a:buNone/>
            </a:pPr>
            <a:r>
              <a:rPr lang="es-CO" sz="4100" b="1" dirty="0" smtClean="0">
                <a:solidFill>
                  <a:srgbClr val="FF0000"/>
                </a:solidFill>
              </a:rPr>
              <a:t>                    </a:t>
            </a:r>
          </a:p>
          <a:p>
            <a:pPr>
              <a:buNone/>
            </a:pPr>
            <a:r>
              <a:rPr lang="es-CO" sz="4100" b="1" dirty="0" smtClean="0">
                <a:solidFill>
                  <a:srgbClr val="FF0000"/>
                </a:solidFill>
              </a:rPr>
              <a:t>                 </a:t>
            </a:r>
            <a:r>
              <a:rPr lang="es-CO" sz="4100" b="1" u="sng" dirty="0" smtClean="0">
                <a:solidFill>
                  <a:srgbClr val="FF0000"/>
                </a:solidFill>
              </a:rPr>
              <a:t>¿Qué es una virtud?</a:t>
            </a:r>
          </a:p>
          <a:p>
            <a:pPr>
              <a:buNone/>
            </a:pPr>
            <a:r>
              <a:rPr lang="es-CO" dirty="0" smtClean="0"/>
              <a:t>    Una </a:t>
            </a:r>
            <a:r>
              <a:rPr lang="es-CO" b="1" dirty="0" smtClean="0"/>
              <a:t>virtud</a:t>
            </a:r>
            <a:r>
              <a:rPr lang="es-CO" dirty="0" smtClean="0"/>
              <a:t> es una cualidad humana que permite a quien la posee tomar y llevar a término las decisiones correctas en las situaciones más adversas para cambiarlas a su favor.</a:t>
            </a:r>
          </a:p>
          <a:p>
            <a:pPr>
              <a:buNone/>
            </a:pPr>
            <a:endParaRPr lang="es-CO" dirty="0" smtClean="0"/>
          </a:p>
          <a:p>
            <a:pPr>
              <a:buNone/>
            </a:pPr>
            <a:r>
              <a:rPr lang="es-CO" dirty="0" smtClean="0"/>
              <a:t>            </a:t>
            </a:r>
            <a:r>
              <a:rPr lang="es-CO" sz="3900" b="1" u="sng" dirty="0" smtClean="0">
                <a:solidFill>
                  <a:srgbClr val="FF0000"/>
                </a:solidFill>
              </a:rPr>
              <a:t>¿Quién es una persona  virtuosa?</a:t>
            </a:r>
          </a:p>
          <a:p>
            <a:pPr>
              <a:buNone/>
            </a:pPr>
            <a:endParaRPr lang="es-CO" dirty="0" smtClean="0"/>
          </a:p>
          <a:p>
            <a:pPr>
              <a:buNone/>
            </a:pPr>
            <a:r>
              <a:rPr lang="es-CO" dirty="0" smtClean="0"/>
              <a:t>    El virtuoso es el que está en camino de ser </a:t>
            </a:r>
            <a:r>
              <a:rPr lang="es-CO" dirty="0" smtClean="0">
                <a:hlinkClick r:id="rId2" action="ppaction://hlinkfile" tooltip="Sabio"/>
              </a:rPr>
              <a:t>sabio</a:t>
            </a:r>
            <a:r>
              <a:rPr lang="es-CO" dirty="0" smtClean="0"/>
              <a:t>, (</a:t>
            </a:r>
            <a:r>
              <a:rPr lang="es-CO" dirty="0" smtClean="0">
                <a:solidFill>
                  <a:srgbClr val="FF0000"/>
                </a:solidFill>
              </a:rPr>
              <a:t>1</a:t>
            </a:r>
            <a:r>
              <a:rPr lang="es-CO" dirty="0" smtClean="0"/>
              <a:t>), porque sabe cómo llegar a sus metas </a:t>
            </a:r>
            <a:r>
              <a:rPr lang="es-CO" b="1" u="sng" dirty="0" smtClean="0">
                <a:solidFill>
                  <a:srgbClr val="0070C0"/>
                </a:solidFill>
              </a:rPr>
              <a:t>sin pisar las de los otros</a:t>
            </a:r>
            <a:r>
              <a:rPr lang="es-CO" dirty="0" smtClean="0"/>
              <a:t>, (</a:t>
            </a:r>
            <a:r>
              <a:rPr lang="es-CO" dirty="0" smtClean="0">
                <a:solidFill>
                  <a:srgbClr val="FF0000"/>
                </a:solidFill>
              </a:rPr>
              <a:t>2</a:t>
            </a:r>
            <a:r>
              <a:rPr lang="es-CO" dirty="0" smtClean="0"/>
              <a:t>), porque pone a los demás de</a:t>
            </a:r>
            <a:r>
              <a:rPr lang="es-CO" b="1" dirty="0" smtClean="0"/>
              <a:t> </a:t>
            </a:r>
            <a:r>
              <a:rPr lang="es-CO" b="1" u="sng" dirty="0" smtClean="0">
                <a:solidFill>
                  <a:srgbClr val="0070C0"/>
                </a:solidFill>
              </a:rPr>
              <a:t>su lado </a:t>
            </a:r>
            <a:r>
              <a:rPr lang="es-CO" dirty="0" smtClean="0"/>
              <a:t>y</a:t>
            </a:r>
            <a:r>
              <a:rPr lang="es-CO" b="1" dirty="0" smtClean="0"/>
              <a:t> </a:t>
            </a:r>
            <a:r>
              <a:rPr lang="es-CO" b="1" u="sng" dirty="0" smtClean="0">
                <a:solidFill>
                  <a:srgbClr val="0070C0"/>
                </a:solidFill>
              </a:rPr>
              <a:t>los lleva a alcanzar un objetivo común</a:t>
            </a:r>
            <a:r>
              <a:rPr lang="es-CO" dirty="0" smtClean="0"/>
              <a:t>. </a:t>
            </a:r>
          </a:p>
          <a:p>
            <a:pPr>
              <a:buNone/>
            </a:pPr>
            <a:endParaRPr lang="es-CO" dirty="0" smtClean="0"/>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
                                        <p:tgtEl>
                                          <p:spTgt spid="3">
                                            <p:txEl>
                                              <p:pRg st="6" end="6"/>
                                            </p:txEl>
                                          </p:spTgt>
                                        </p:tgtEl>
                                      </p:cBhvr>
                                    </p:animEffect>
                                    <p:anim calcmode="lin" valueType="num">
                                      <p:cBhvr>
                                        <p:cTn id="44"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6"/>
          </a:solidFill>
        </p:spPr>
        <p:txBody>
          <a:bodyPr/>
          <a:lstStyle/>
          <a:p>
            <a:pPr>
              <a:buNone/>
            </a:pPr>
            <a:r>
              <a:rPr lang="es-CO" dirty="0" smtClean="0"/>
              <a:t>    </a:t>
            </a:r>
          </a:p>
          <a:p>
            <a:pPr>
              <a:buNone/>
            </a:pPr>
            <a:r>
              <a:rPr lang="es-CO" dirty="0" smtClean="0"/>
              <a:t>    El virtuoso es el que </a:t>
            </a:r>
            <a:r>
              <a:rPr lang="es-CO" u="sng" dirty="0" smtClean="0">
                <a:solidFill>
                  <a:srgbClr val="0070C0"/>
                </a:solidFill>
              </a:rPr>
              <a:t>«sabe remar contra la corriente»</a:t>
            </a:r>
            <a:r>
              <a:rPr lang="es-CO" dirty="0" smtClean="0"/>
              <a:t>. Las virtudes se consideran cualidades </a:t>
            </a:r>
            <a:r>
              <a:rPr lang="es-CO" u="sng" dirty="0" smtClean="0">
                <a:solidFill>
                  <a:srgbClr val="0070C0"/>
                </a:solidFill>
              </a:rPr>
              <a:t>positivas</a:t>
            </a:r>
            <a:r>
              <a:rPr lang="es-CO" dirty="0" smtClean="0"/>
              <a:t>.</a:t>
            </a:r>
          </a:p>
          <a:p>
            <a:pPr>
              <a:buNone/>
            </a:pPr>
            <a:endParaRPr lang="es-CO" dirty="0" smtClean="0"/>
          </a:p>
          <a:p>
            <a:pPr>
              <a:buNone/>
            </a:pPr>
            <a:r>
              <a:rPr lang="es-CO" dirty="0" smtClean="0"/>
              <a:t>    Si usted como cristiano, presta atención a este consejo, alcanzará una vida equilibrada.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8686800" cy="6309320"/>
          </a:xfrm>
          <a:solidFill>
            <a:schemeClr val="bg2">
              <a:lumMod val="90000"/>
            </a:schemeClr>
          </a:solidFill>
        </p:spPr>
        <p:txBody>
          <a:bodyPr>
            <a:normAutofit/>
          </a:bodyPr>
          <a:lstStyle/>
          <a:p>
            <a:pPr>
              <a:buNone/>
            </a:pPr>
            <a:r>
              <a:rPr lang="es-CO" sz="3600" b="1" dirty="0" smtClean="0">
                <a:solidFill>
                  <a:srgbClr val="FF0000"/>
                </a:solidFill>
              </a:rPr>
              <a:t>    </a:t>
            </a:r>
            <a:endParaRPr lang="es-CO" sz="2800" dirty="0" smtClean="0"/>
          </a:p>
          <a:p>
            <a:pPr>
              <a:buNone/>
            </a:pPr>
            <a:r>
              <a:rPr lang="es-CO" sz="2800" dirty="0" smtClean="0"/>
              <a:t>    </a:t>
            </a:r>
          </a:p>
          <a:p>
            <a:pPr>
              <a:buNone/>
            </a:pPr>
            <a:endParaRPr lang="es-CO" sz="2800" dirty="0" smtClean="0"/>
          </a:p>
          <a:p>
            <a:pPr>
              <a:buNone/>
            </a:pPr>
            <a:r>
              <a:rPr lang="es-CO" sz="2800" dirty="0" smtClean="0"/>
              <a:t>    El apóstol quiere decir: “En relación a la excelencia moral (añadid) conocimiento”.</a:t>
            </a:r>
          </a:p>
          <a:p>
            <a:pPr>
              <a:buNone/>
            </a:pPr>
            <a:endParaRPr lang="es-CO" sz="2800" dirty="0" smtClean="0"/>
          </a:p>
          <a:p>
            <a:pPr>
              <a:buNone/>
            </a:pPr>
            <a:r>
              <a:rPr lang="es-CO" sz="2800" dirty="0" smtClean="0"/>
              <a:t>    </a:t>
            </a:r>
            <a:r>
              <a:rPr lang="es-CO" b="1" u="sng" dirty="0" smtClean="0">
                <a:solidFill>
                  <a:srgbClr val="FF0000"/>
                </a:solidFill>
              </a:rPr>
              <a:t>¿Pero que clase de conocimiento debo adquirir? </a:t>
            </a:r>
          </a:p>
          <a:p>
            <a:pPr>
              <a:buNone/>
            </a:pPr>
            <a:endParaRPr lang="es-CO" sz="2800" dirty="0" smtClean="0"/>
          </a:p>
          <a:p>
            <a:pPr>
              <a:buNone/>
            </a:pPr>
            <a:r>
              <a:rPr lang="es-CO" sz="2800" dirty="0" smtClean="0"/>
              <a:t>     Sin duda se refiere a una comprensión </a:t>
            </a:r>
            <a:r>
              <a:rPr lang="es-CO" sz="2800" b="1" u="sng" dirty="0" smtClean="0"/>
              <a:t>práctica </a:t>
            </a:r>
            <a:r>
              <a:rPr lang="es-CO" sz="2800" dirty="0" smtClean="0"/>
              <a:t>de los caminos y los planes de Dios para el individuo, y no a un simple conocimiento</a:t>
            </a:r>
            <a:r>
              <a:rPr lang="es-CO" sz="2800" b="1" u="sng" dirty="0" smtClean="0">
                <a:solidFill>
                  <a:srgbClr val="0070C0"/>
                </a:solidFill>
              </a:rPr>
              <a:t> intelectual.</a:t>
            </a:r>
            <a:r>
              <a:rPr lang="es-CO" sz="2400" b="1" u="sng" dirty="0" smtClean="0">
                <a:solidFill>
                  <a:srgbClr val="0070C0"/>
                </a:solidFill>
              </a:rPr>
              <a:t/>
            </a:r>
            <a:br>
              <a:rPr lang="es-CO" sz="2400" b="1" u="sng" dirty="0" smtClean="0">
                <a:solidFill>
                  <a:srgbClr val="0070C0"/>
                </a:solidFill>
              </a:rPr>
            </a:br>
            <a:endParaRPr lang="es-CO" sz="2400" b="1" u="sng" dirty="0">
              <a:solidFill>
                <a:srgbClr val="0070C0"/>
              </a:solidFill>
            </a:endParaRPr>
          </a:p>
        </p:txBody>
      </p:sp>
      <p:sp>
        <p:nvSpPr>
          <p:cNvPr id="4" name="3 Rectángulo redondeado"/>
          <p:cNvSpPr/>
          <p:nvPr/>
        </p:nvSpPr>
        <p:spPr>
          <a:xfrm>
            <a:off x="251520" y="620688"/>
            <a:ext cx="8136904" cy="14904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4000" b="1" u="sng" dirty="0" smtClean="0">
                <a:solidFill>
                  <a:srgbClr val="FFFF00"/>
                </a:solidFill>
              </a:rPr>
              <a:t>El tercer peldaño de la escala de las virtudes es el</a:t>
            </a:r>
            <a:r>
              <a:rPr lang="es-CO" sz="4000" b="1" dirty="0" smtClean="0">
                <a:solidFill>
                  <a:schemeClr val="bg1"/>
                </a:solidFill>
              </a:rPr>
              <a:t> Conocimiento.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
                                        <p:tgtEl>
                                          <p:spTgt spid="3">
                                            <p:txEl>
                                              <p:pRg st="7" end="7"/>
                                            </p:txEl>
                                          </p:spTgt>
                                        </p:tgtEl>
                                      </p:cBhvr>
                                    </p:animEffect>
                                    <p:anim calcmode="lin" valueType="num">
                                      <p:cBhvr>
                                        <p:cTn id="53"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solidFill>
            <a:schemeClr val="bg2"/>
          </a:solidFill>
        </p:spPr>
        <p:txBody>
          <a:bodyPr>
            <a:normAutofit lnSpcReduction="10000"/>
          </a:bodyPr>
          <a:lstStyle/>
          <a:p>
            <a:pPr marL="342900" lvl="1" indent="-342900">
              <a:buNone/>
            </a:pPr>
            <a:r>
              <a:rPr lang="es-CO" sz="2400" dirty="0" smtClean="0"/>
              <a:t>   </a:t>
            </a:r>
            <a:r>
              <a:rPr lang="es-CO" b="1" dirty="0" smtClean="0">
                <a:solidFill>
                  <a:srgbClr val="FF0000"/>
                </a:solidFill>
              </a:rPr>
              <a:t> </a:t>
            </a:r>
            <a:r>
              <a:rPr lang="es-CO" sz="3200" b="1" dirty="0" smtClean="0">
                <a:solidFill>
                  <a:srgbClr val="FF0000"/>
                </a:solidFill>
              </a:rPr>
              <a:t>Léase  1 Cor.1:5.</a:t>
            </a:r>
            <a:r>
              <a:rPr lang="es-CO" sz="2400" dirty="0" smtClean="0"/>
              <a:t>  </a:t>
            </a:r>
          </a:p>
          <a:p>
            <a:pPr marL="342900" lvl="1" indent="-342900">
              <a:buNone/>
            </a:pPr>
            <a:r>
              <a:rPr lang="es-CO" sz="2400" dirty="0" smtClean="0"/>
              <a:t>     </a:t>
            </a:r>
            <a:r>
              <a:rPr lang="es-CO" sz="3200" dirty="0" smtClean="0"/>
              <a:t>En efecto, ustedes han sido colmados en él con toda clase de riquezas, las de la palabra y las del conocimiento.</a:t>
            </a:r>
          </a:p>
          <a:p>
            <a:pPr marL="342900" lvl="1" indent="-342900">
              <a:buNone/>
            </a:pPr>
            <a:endParaRPr lang="es-CO" sz="3200" dirty="0" smtClean="0"/>
          </a:p>
          <a:p>
            <a:pPr marL="342900" lvl="1" indent="-342900">
              <a:buNone/>
            </a:pPr>
            <a:r>
              <a:rPr lang="es-CO" sz="3200" dirty="0" smtClean="0"/>
              <a:t>    </a:t>
            </a:r>
            <a:r>
              <a:rPr lang="es-CO" sz="3200" b="1" dirty="0" smtClean="0">
                <a:solidFill>
                  <a:srgbClr val="FF0000"/>
                </a:solidFill>
              </a:rPr>
              <a:t>Juan 5:39</a:t>
            </a:r>
            <a:r>
              <a:rPr lang="es-CO" sz="3200" dirty="0" smtClean="0"/>
              <a:t>. Escudriñad las </a:t>
            </a:r>
            <a:r>
              <a:rPr lang="es-CO" sz="3200" u="sng" dirty="0" smtClean="0">
                <a:solidFill>
                  <a:srgbClr val="0070C0"/>
                </a:solidFill>
              </a:rPr>
              <a:t>Escrituras</a:t>
            </a:r>
            <a:r>
              <a:rPr lang="es-CO" sz="3200" dirty="0" smtClean="0"/>
              <a:t>, porque á vosotros os parece que en ellas tenéis la vida eterna; y ellas son las que dan testimonio de mí.   </a:t>
            </a:r>
          </a:p>
          <a:p>
            <a:pPr marL="342900" lvl="1" indent="-342900">
              <a:buNone/>
            </a:pPr>
            <a:r>
              <a:rPr lang="es-CO" sz="3200" dirty="0" smtClean="0"/>
              <a:t>   </a:t>
            </a:r>
          </a:p>
          <a:p>
            <a:pPr marL="342900" lvl="1" indent="-342900">
              <a:buNone/>
            </a:pPr>
            <a:r>
              <a:rPr lang="es-CO" sz="3200" dirty="0" smtClean="0"/>
              <a:t>   </a:t>
            </a:r>
            <a:r>
              <a:rPr lang="es-CO" sz="3200" b="1" dirty="0" smtClean="0">
                <a:solidFill>
                  <a:srgbClr val="FF0000"/>
                </a:solidFill>
              </a:rPr>
              <a:t>Juan 7:17.</a:t>
            </a:r>
            <a:r>
              <a:rPr lang="es-CO" dirty="0" smtClean="0"/>
              <a:t> </a:t>
            </a:r>
            <a:r>
              <a:rPr lang="es-CO" sz="3200" dirty="0" smtClean="0"/>
              <a:t>El que quisiere hacer su voluntad, conocerá de la </a:t>
            </a:r>
            <a:r>
              <a:rPr lang="es-CO" sz="3200" u="sng" dirty="0" smtClean="0">
                <a:solidFill>
                  <a:srgbClr val="0070C0"/>
                </a:solidFill>
              </a:rPr>
              <a:t>doctrina</a:t>
            </a:r>
            <a:r>
              <a:rPr lang="es-CO" sz="3200" dirty="0" smtClean="0"/>
              <a:t> si viene de Dios, ó si yo hablo de mí mismo.</a:t>
            </a:r>
            <a:endParaRPr lang="es-CO" sz="3600"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grpId="0"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
                                        <p:tgtEl>
                                          <p:spTgt spid="3">
                                            <p:txEl>
                                              <p:pRg st="0" end="0"/>
                                            </p:txEl>
                                          </p:spTgt>
                                        </p:tgtEl>
                                      </p:cBhvr>
                                    </p:animEffect>
                                    <p:anim calcmode="lin" valueType="num">
                                      <p:cBhvr>
                                        <p:cTn id="15"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to="" calcmode="lin" valueType="num">
                                      <p:cBhvr>
                                        <p:cTn id="23" dur="1" fill="hold"/>
                                        <p:tgtEl>
                                          <p:spTgt spid="3">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to="" calcmode="lin" valueType="num">
                                      <p:cBhvr>
                                        <p:cTn id="28" dur="1" fill="hold"/>
                                        <p:tgtEl>
                                          <p:spTgt spid="3">
                                            <p:txEl>
                                              <p:pRg st="3" end="3"/>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
                                        <p:tgtEl>
                                          <p:spTgt spid="3">
                                            <p:txEl>
                                              <p:pRg st="5" end="5"/>
                                            </p:txEl>
                                          </p:spTgt>
                                        </p:tgtEl>
                                      </p:cBhvr>
                                    </p:animEffect>
                                    <p:anim calcmode="lin" valueType="num">
                                      <p:cBhvr>
                                        <p:cTn id="3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chemeClr val="accent3">
              <a:lumMod val="40000"/>
              <a:lumOff val="60000"/>
            </a:schemeClr>
          </a:solidFill>
        </p:spPr>
        <p:txBody>
          <a:bodyPr>
            <a:normAutofit fontScale="85000" lnSpcReduction="20000"/>
          </a:bodyPr>
          <a:lstStyle/>
          <a:p>
            <a:pPr>
              <a:buNone/>
            </a:pPr>
            <a:r>
              <a:rPr lang="es-CO" sz="3600" b="1" dirty="0" smtClean="0">
                <a:solidFill>
                  <a:srgbClr val="FF0000"/>
                </a:solidFill>
              </a:rPr>
              <a:t>   </a:t>
            </a:r>
            <a:endParaRPr lang="es-ES" sz="3600" dirty="0" smtClean="0"/>
          </a:p>
          <a:p>
            <a:pPr>
              <a:buNone/>
            </a:pPr>
            <a:endParaRPr lang="es-ES" sz="3600" dirty="0" smtClean="0"/>
          </a:p>
          <a:p>
            <a:pPr>
              <a:buNone/>
            </a:pPr>
            <a:endParaRPr lang="es-ES" sz="3600" dirty="0" smtClean="0"/>
          </a:p>
          <a:p>
            <a:pPr>
              <a:buNone/>
            </a:pPr>
            <a:r>
              <a:rPr lang="es-ES" sz="3600" dirty="0" smtClean="0"/>
              <a:t>    Usualmente la palabra "</a:t>
            </a:r>
            <a:r>
              <a:rPr lang="es-ES" sz="3600" b="1" dirty="0" smtClean="0"/>
              <a:t>templanza</a:t>
            </a:r>
            <a:r>
              <a:rPr lang="es-ES" sz="3600" dirty="0" smtClean="0"/>
              <a:t>" se aplica a los hábitos de moderación con referencia a </a:t>
            </a:r>
            <a:r>
              <a:rPr lang="es-ES" sz="3600" dirty="0" smtClean="0">
                <a:solidFill>
                  <a:srgbClr val="0070C0"/>
                </a:solidFill>
              </a:rPr>
              <a:t>comer y beber.</a:t>
            </a:r>
          </a:p>
          <a:p>
            <a:pPr>
              <a:buNone/>
            </a:pPr>
            <a:r>
              <a:rPr lang="es-ES" sz="3600" dirty="0" smtClean="0"/>
              <a:t>    </a:t>
            </a:r>
          </a:p>
          <a:p>
            <a:pPr>
              <a:buNone/>
            </a:pPr>
            <a:r>
              <a:rPr lang="es-ES" sz="3600" dirty="0" smtClean="0"/>
              <a:t>    </a:t>
            </a:r>
            <a:r>
              <a:rPr lang="es-ES" sz="3600" dirty="0" smtClean="0">
                <a:solidFill>
                  <a:srgbClr val="0070C0"/>
                </a:solidFill>
              </a:rPr>
              <a:t>Ejercer el dominio de uno mismo</a:t>
            </a:r>
            <a:r>
              <a:rPr lang="es-ES" sz="3600" dirty="0" smtClean="0"/>
              <a:t>, comunica su bendita influencia sobre toda la marcha, el </a:t>
            </a:r>
            <a:r>
              <a:rPr lang="es-ES" sz="3600" u="sng" dirty="0" smtClean="0">
                <a:solidFill>
                  <a:srgbClr val="0070C0"/>
                </a:solidFill>
              </a:rPr>
              <a:t>carácter y la conducta del individuo.</a:t>
            </a:r>
          </a:p>
          <a:p>
            <a:pPr>
              <a:buNone/>
            </a:pPr>
            <a:r>
              <a:rPr lang="es-ES" sz="3600" dirty="0" smtClean="0"/>
              <a:t>    </a:t>
            </a:r>
          </a:p>
          <a:p>
            <a:pPr>
              <a:buNone/>
            </a:pPr>
            <a:r>
              <a:rPr lang="es-ES" sz="3600" dirty="0" smtClean="0"/>
              <a:t>    Esta gracia no sólo afecta directamente </a:t>
            </a:r>
            <a:r>
              <a:rPr lang="es-ES" sz="3600" dirty="0" smtClean="0">
                <a:solidFill>
                  <a:srgbClr val="0070C0"/>
                </a:solidFill>
              </a:rPr>
              <a:t>uno, dos o veinte hábitos egoístas</a:t>
            </a:r>
            <a:r>
              <a:rPr lang="es-ES" sz="3600" dirty="0" smtClean="0"/>
              <a:t>, sino que ejerce su efecto sobre el</a:t>
            </a:r>
            <a:r>
              <a:rPr lang="es-ES" sz="3600" b="1" u="sng" dirty="0" smtClean="0">
                <a:solidFill>
                  <a:srgbClr val="0070C0"/>
                </a:solidFill>
              </a:rPr>
              <a:t> yo </a:t>
            </a:r>
            <a:r>
              <a:rPr lang="es-ES" sz="3600" dirty="0" smtClean="0"/>
              <a:t>en toda la gama y variedad de ese tan amplio y odioso término. </a:t>
            </a:r>
            <a:endParaRPr lang="es-ES" sz="3600" b="1" u="sng" dirty="0" smtClean="0"/>
          </a:p>
        </p:txBody>
      </p:sp>
      <p:sp>
        <p:nvSpPr>
          <p:cNvPr id="4" name="3 Rectángulo redondeado"/>
          <p:cNvSpPr/>
          <p:nvPr/>
        </p:nvSpPr>
        <p:spPr>
          <a:xfrm>
            <a:off x="323528" y="332656"/>
            <a:ext cx="8352928" cy="12961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b="1" dirty="0" smtClean="0">
                <a:solidFill>
                  <a:srgbClr val="FF0000"/>
                </a:solidFill>
              </a:rPr>
              <a:t> </a:t>
            </a:r>
            <a:r>
              <a:rPr lang="es-CO" sz="3600" b="1" u="sng" dirty="0" smtClean="0">
                <a:solidFill>
                  <a:srgbClr val="FFFF00"/>
                </a:solidFill>
              </a:rPr>
              <a:t>El cuarto peldaño de la escala de las virtudes es el</a:t>
            </a:r>
            <a:r>
              <a:rPr lang="es-CO" sz="3600" b="1" dirty="0" smtClean="0">
                <a:solidFill>
                  <a:schemeClr val="bg1"/>
                </a:solidFill>
              </a:rPr>
              <a:t>  Dominio propio.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
                                        <p:tgtEl>
                                          <p:spTgt spid="3">
                                            <p:txEl>
                                              <p:pRg st="3" end="3"/>
                                            </p:txEl>
                                          </p:spTgt>
                                        </p:tgtEl>
                                      </p:cBhvr>
                                    </p:animEffect>
                                    <p:anim calcmode="lin" valueType="num">
                                      <p:cBhvr>
                                        <p:cTn id="17"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100"/>
                                        <p:tgtEl>
                                          <p:spTgt spid="3">
                                            <p:txEl>
                                              <p:pRg st="5" end="5"/>
                                            </p:txEl>
                                          </p:spTgt>
                                        </p:tgtEl>
                                      </p:cBhvr>
                                    </p:animEffect>
                                    <p:anim calcmode="lin" valueType="num">
                                      <p:cBhvr>
                                        <p:cTn id="26"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100"/>
                                        <p:tgtEl>
                                          <p:spTgt spid="3">
                                            <p:txEl>
                                              <p:pRg st="7" end="7"/>
                                            </p:txEl>
                                          </p:spTgt>
                                        </p:tgtEl>
                                      </p:cBhvr>
                                    </p:animEffect>
                                    <p:anim calcmode="lin" valueType="num">
                                      <p:cBhvr>
                                        <p:cTn id="35"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8686800" cy="2232248"/>
          </a:xfrm>
          <a:solidFill>
            <a:srgbClr val="FFC000"/>
          </a:solidFill>
        </p:spPr>
        <p:txBody>
          <a:bodyPr>
            <a:normAutofit/>
          </a:bodyPr>
          <a:lstStyle/>
          <a:p>
            <a:pPr>
              <a:buNone/>
            </a:pPr>
            <a:r>
              <a:rPr lang="es-ES" dirty="0" smtClean="0"/>
              <a:t>    </a:t>
            </a:r>
            <a:r>
              <a:rPr lang="es-ES" sz="3900" dirty="0" smtClean="0"/>
              <a:t>Deben ser considerados como parte de los frutos más amargos de este árbol tan extendido el yo.</a:t>
            </a:r>
            <a:endParaRPr lang="es-ES" dirty="0" smtClean="0"/>
          </a:p>
          <a:p>
            <a:pPr>
              <a:buNone/>
            </a:pPr>
            <a:endParaRPr lang="es-ES" b="1" u="sng" dirty="0" smtClean="0">
              <a:solidFill>
                <a:srgbClr val="0070C0"/>
              </a:solidFill>
            </a:endParaRPr>
          </a:p>
        </p:txBody>
      </p:sp>
      <p:pic>
        <p:nvPicPr>
          <p:cNvPr id="34818" name="Picture 2" descr="http://t2.gstatic.com/images?q=tbn:ANd9GcSJRhWDauRwAz3YpnlqIS_9Y1hMgjd-WnjXDdlaE2mcNZNEOYgu"/>
          <p:cNvPicPr>
            <a:picLocks noChangeAspect="1" noChangeArrowheads="1"/>
          </p:cNvPicPr>
          <p:nvPr/>
        </p:nvPicPr>
        <p:blipFill>
          <a:blip r:embed="rId2" cstate="print"/>
          <a:srcRect/>
          <a:stretch>
            <a:fillRect/>
          </a:stretch>
        </p:blipFill>
        <p:spPr bwMode="auto">
          <a:xfrm>
            <a:off x="6084168" y="2852936"/>
            <a:ext cx="2736304" cy="2952328"/>
          </a:xfrm>
          <a:prstGeom prst="rect">
            <a:avLst/>
          </a:prstGeom>
          <a:noFill/>
        </p:spPr>
      </p:pic>
      <p:sp>
        <p:nvSpPr>
          <p:cNvPr id="5" name="4 Rectángulo"/>
          <p:cNvSpPr/>
          <p:nvPr/>
        </p:nvSpPr>
        <p:spPr>
          <a:xfrm>
            <a:off x="323528" y="2708920"/>
            <a:ext cx="5400600" cy="3539430"/>
          </a:xfrm>
          <a:prstGeom prst="rect">
            <a:avLst/>
          </a:prstGeom>
          <a:solidFill>
            <a:srgbClr val="FFFF00"/>
          </a:solidFill>
        </p:spPr>
        <p:txBody>
          <a:bodyPr wrap="square">
            <a:spAutoFit/>
          </a:bodyPr>
          <a:lstStyle/>
          <a:p>
            <a:pPr>
              <a:buNone/>
            </a:pPr>
            <a:r>
              <a:rPr lang="es-ES" sz="3200" dirty="0" smtClean="0"/>
              <a:t> </a:t>
            </a:r>
            <a:r>
              <a:rPr lang="es-ES" sz="3200" b="1" u="sng" dirty="0" smtClean="0">
                <a:solidFill>
                  <a:srgbClr val="0070C0"/>
                </a:solidFill>
              </a:rPr>
              <a:t>El yo, en efecto, es un árbol,</a:t>
            </a:r>
            <a:r>
              <a:rPr lang="es-ES" sz="3200" dirty="0" smtClean="0"/>
              <a:t> y no solamente la rama de un árbol ni el fruto de una rama, y nosotros no sólo debemos</a:t>
            </a:r>
            <a:r>
              <a:rPr lang="es-ES" sz="3200" u="sng" dirty="0" smtClean="0">
                <a:solidFill>
                  <a:srgbClr val="0070C0"/>
                </a:solidFill>
              </a:rPr>
              <a:t> juzgar el yo cuando está activo</a:t>
            </a:r>
            <a:r>
              <a:rPr lang="es-ES" sz="3200" dirty="0" smtClean="0"/>
              <a:t>, sino </a:t>
            </a:r>
            <a:r>
              <a:rPr lang="es-ES" sz="3200" b="1" u="sng" dirty="0" smtClean="0">
                <a:solidFill>
                  <a:srgbClr val="0070C0"/>
                </a:solidFill>
              </a:rPr>
              <a:t>controlarlo para que no actúe.</a:t>
            </a:r>
          </a:p>
        </p:txBody>
      </p:sp>
      <p:sp>
        <p:nvSpPr>
          <p:cNvPr id="6" name="5 Rectángulo"/>
          <p:cNvSpPr/>
          <p:nvPr/>
        </p:nvSpPr>
        <p:spPr>
          <a:xfrm>
            <a:off x="6084168" y="6021288"/>
            <a:ext cx="2664296" cy="707886"/>
          </a:xfrm>
          <a:prstGeom prst="rect">
            <a:avLst/>
          </a:prstGeom>
          <a:solidFill>
            <a:srgbClr val="FFFF00"/>
          </a:solidFill>
        </p:spPr>
        <p:txBody>
          <a:bodyPr wrap="square">
            <a:spAutoFit/>
          </a:bodyPr>
          <a:lstStyle/>
          <a:p>
            <a:r>
              <a:rPr lang="es-ES" sz="2000" b="1" dirty="0" smtClean="0">
                <a:solidFill>
                  <a:srgbClr val="FF0000"/>
                </a:solidFill>
              </a:rPr>
              <a:t>Diferentes expresiones del egoísmo</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nodeType="clickEffect">
                                  <p:stCondLst>
                                    <p:cond delay="0"/>
                                  </p:stCondLst>
                                  <p:childTnLst>
                                    <p:set>
                                      <p:cBhvr>
                                        <p:cTn id="13" dur="1" fill="hold">
                                          <p:stCondLst>
                                            <p:cond delay="0"/>
                                          </p:stCondLst>
                                        </p:cTn>
                                        <p:tgtEl>
                                          <p:spTgt spid="34818"/>
                                        </p:tgtEl>
                                        <p:attrNameLst>
                                          <p:attrName>style.visibility</p:attrName>
                                        </p:attrNameLst>
                                      </p:cBhvr>
                                      <p:to>
                                        <p:strVal val="visible"/>
                                      </p:to>
                                    </p:set>
                                    <p:animEffect transition="in" filter="fade">
                                      <p:cBhvr>
                                        <p:cTn id="14" dur="100"/>
                                        <p:tgtEl>
                                          <p:spTgt spid="34818"/>
                                        </p:tgtEl>
                                      </p:cBhvr>
                                    </p:animEffect>
                                    <p:anim calcmode="lin" valueType="num">
                                      <p:cBhvr>
                                        <p:cTn id="15" dur="400" fill="hold"/>
                                        <p:tgtEl>
                                          <p:spTgt spid="34818"/>
                                        </p:tgtEl>
                                        <p:attrNameLst>
                                          <p:attrName>ppt_x</p:attrName>
                                        </p:attrNameLst>
                                      </p:cBhvr>
                                      <p:tavLst>
                                        <p:tav tm="0">
                                          <p:val>
                                            <p:strVal val="#ppt_x"/>
                                          </p:val>
                                        </p:tav>
                                        <p:tav tm="100000">
                                          <p:val>
                                            <p:strVal val="#ppt_x"/>
                                          </p:val>
                                        </p:tav>
                                      </p:tavLst>
                                    </p:anim>
                                    <p:anim calcmode="lin" valueType="num">
                                      <p:cBhvr>
                                        <p:cTn id="16" dur="400" fill="hold"/>
                                        <p:tgtEl>
                                          <p:spTgt spid="34818"/>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48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48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2448273"/>
          </a:xfrm>
        </p:spPr>
        <p:txBody>
          <a:bodyPr/>
          <a:lstStyle/>
          <a:p>
            <a:pPr algn="ctr">
              <a:buNone/>
            </a:pPr>
            <a:r>
              <a:rPr lang="es-ES" dirty="0" smtClean="0"/>
              <a:t>    Quizá alguno pregunte: </a:t>
            </a:r>
            <a:r>
              <a:rPr lang="es-ES" b="1" dirty="0" smtClean="0">
                <a:solidFill>
                  <a:srgbClr val="FF0000"/>
                </a:solidFill>
              </a:rPr>
              <a:t>«¿Cómo puedo controlar el yo?»</a:t>
            </a:r>
            <a:r>
              <a:rPr lang="es-ES" dirty="0" smtClean="0"/>
              <a:t> La respuesta  es simple: </a:t>
            </a:r>
            <a:r>
              <a:rPr lang="es-ES" b="1" dirty="0" smtClean="0"/>
              <a:t>"TODO LO PUEDO EN CRISTO QUE ME FORTALECE"</a:t>
            </a:r>
            <a:r>
              <a:rPr lang="es-ES" dirty="0" smtClean="0"/>
              <a:t> </a:t>
            </a:r>
            <a:r>
              <a:rPr lang="es-ES" dirty="0" smtClean="0">
                <a:solidFill>
                  <a:srgbClr val="FF0000"/>
                </a:solidFill>
              </a:rPr>
              <a:t>(Filipenses 4:13). </a:t>
            </a:r>
            <a:endParaRPr lang="es-CO" dirty="0" smtClean="0">
              <a:solidFill>
                <a:srgbClr val="FF0000"/>
              </a:solidFill>
            </a:endParaRPr>
          </a:p>
          <a:p>
            <a:endParaRPr lang="es-CO" dirty="0"/>
          </a:p>
        </p:txBody>
      </p:sp>
      <p:pic>
        <p:nvPicPr>
          <p:cNvPr id="1026" name="Picture 2" descr="http://t0.gstatic.com/images?q=tbn:ANd9GcQRqOz3Ykz2w8ksQ8mGhtBbOA6c9aIDpWLe7ysRUB_M0BpTNdvPlA"/>
          <p:cNvPicPr>
            <a:picLocks noChangeAspect="1" noChangeArrowheads="1"/>
          </p:cNvPicPr>
          <p:nvPr/>
        </p:nvPicPr>
        <p:blipFill>
          <a:blip r:embed="rId2" cstate="print"/>
          <a:srcRect/>
          <a:stretch>
            <a:fillRect/>
          </a:stretch>
        </p:blipFill>
        <p:spPr bwMode="auto">
          <a:xfrm>
            <a:off x="5436096" y="2492896"/>
            <a:ext cx="3384376" cy="3024336"/>
          </a:xfrm>
          <a:prstGeom prst="rect">
            <a:avLst/>
          </a:prstGeom>
          <a:noFill/>
        </p:spPr>
      </p:pic>
      <p:sp>
        <p:nvSpPr>
          <p:cNvPr id="5" name="4 Rectángulo"/>
          <p:cNvSpPr/>
          <p:nvPr/>
        </p:nvSpPr>
        <p:spPr>
          <a:xfrm>
            <a:off x="6156176" y="5661248"/>
            <a:ext cx="2736304" cy="1200329"/>
          </a:xfrm>
          <a:prstGeom prst="rect">
            <a:avLst/>
          </a:prstGeom>
        </p:spPr>
        <p:txBody>
          <a:bodyPr wrap="square">
            <a:spAutoFit/>
          </a:bodyPr>
          <a:lstStyle/>
          <a:p>
            <a:pPr algn="ctr"/>
            <a:r>
              <a:rPr lang="es-CO" sz="2400" b="1" dirty="0" smtClean="0"/>
              <a:t> El hombre carnal solo piensa en si mismo </a:t>
            </a:r>
            <a:endParaRPr lang="es-CO" sz="2400" b="1" dirty="0"/>
          </a:p>
        </p:txBody>
      </p:sp>
      <p:sp>
        <p:nvSpPr>
          <p:cNvPr id="6" name="5 Rectángulo"/>
          <p:cNvSpPr/>
          <p:nvPr/>
        </p:nvSpPr>
        <p:spPr>
          <a:xfrm>
            <a:off x="251520" y="5517232"/>
            <a:ext cx="5472608" cy="1200329"/>
          </a:xfrm>
          <a:prstGeom prst="rect">
            <a:avLst/>
          </a:prstGeom>
        </p:spPr>
        <p:txBody>
          <a:bodyPr wrap="square">
            <a:spAutoFit/>
          </a:bodyPr>
          <a:lstStyle/>
          <a:p>
            <a:pPr algn="ctr"/>
            <a:r>
              <a:rPr lang="es-CO" sz="2400" b="1" dirty="0" smtClean="0"/>
              <a:t>Mientras que el hombre espiritual primero piensa en Dios, segundo en el prójimo y tercero en el mismo</a:t>
            </a:r>
            <a:endParaRPr lang="es-CO" sz="2400" b="1" dirty="0"/>
          </a:p>
        </p:txBody>
      </p:sp>
      <p:pic>
        <p:nvPicPr>
          <p:cNvPr id="1028" name="Picture 4" descr="http://t0.gstatic.com/images?q=tbn:ANd9GcSBssKE6l53BprNKzPf9nh8-shNCLluMRv28vrt0n-bu-EfXa4GOg"/>
          <p:cNvPicPr>
            <a:picLocks noChangeAspect="1" noChangeArrowheads="1"/>
          </p:cNvPicPr>
          <p:nvPr/>
        </p:nvPicPr>
        <p:blipFill>
          <a:blip r:embed="rId3" cstate="print"/>
          <a:srcRect/>
          <a:stretch>
            <a:fillRect/>
          </a:stretch>
        </p:blipFill>
        <p:spPr bwMode="auto">
          <a:xfrm>
            <a:off x="539552" y="2492896"/>
            <a:ext cx="4536504"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100"/>
                                        <p:tgtEl>
                                          <p:spTgt spid="1026"/>
                                        </p:tgtEl>
                                      </p:cBhvr>
                                    </p:animEffect>
                                    <p:anim calcmode="lin" valueType="num">
                                      <p:cBhvr>
                                        <p:cTn id="17" dur="400" fill="hold"/>
                                        <p:tgtEl>
                                          <p:spTgt spid="1026"/>
                                        </p:tgtEl>
                                        <p:attrNameLst>
                                          <p:attrName>ppt_x</p:attrName>
                                        </p:attrNameLst>
                                      </p:cBhvr>
                                      <p:tavLst>
                                        <p:tav tm="0">
                                          <p:val>
                                            <p:strVal val="#ppt_x"/>
                                          </p:val>
                                        </p:tav>
                                        <p:tav tm="100000">
                                          <p:val>
                                            <p:strVal val="#ppt_x"/>
                                          </p:val>
                                        </p:tav>
                                      </p:tavLst>
                                    </p:anim>
                                    <p:anim calcmode="lin" valueType="num">
                                      <p:cBhvr>
                                        <p:cTn id="18" dur="400" fill="hold"/>
                                        <p:tgtEl>
                                          <p:spTgt spid="102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to="" calcmode="lin" valueType="num">
                                      <p:cBhvr>
                                        <p:cTn id="25" dur="1" fill="hold"/>
                                        <p:tgtEl>
                                          <p:spTgt spid="5"/>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to="" calcmode="lin" valueType="num">
                                      <p:cBhvr>
                                        <p:cTn id="30" dur="1" fill="hold"/>
                                        <p:tgtEl>
                                          <p:spTgt spid="1028"/>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
                                        <p:tgtEl>
                                          <p:spTgt spid="6"/>
                                        </p:tgtEl>
                                      </p:cBhvr>
                                    </p:animEffect>
                                    <p:anim calcmode="lin" valueType="num">
                                      <p:cBhvr>
                                        <p:cTn id="36" dur="400" fill="hold"/>
                                        <p:tgtEl>
                                          <p:spTgt spid="6"/>
                                        </p:tgtEl>
                                        <p:attrNameLst>
                                          <p:attrName>ppt_x</p:attrName>
                                        </p:attrNameLst>
                                      </p:cBhvr>
                                      <p:tavLst>
                                        <p:tav tm="0">
                                          <p:val>
                                            <p:strVal val="#ppt_x"/>
                                          </p:val>
                                        </p:tav>
                                        <p:tav tm="100000">
                                          <p:val>
                                            <p:strVal val="#ppt_x"/>
                                          </p:val>
                                        </p:tav>
                                      </p:tavLst>
                                    </p:anim>
                                    <p:anim calcmode="lin" valueType="num">
                                      <p:cBhvr>
                                        <p:cTn id="37" dur="400" fill="hold"/>
                                        <p:tgtEl>
                                          <p:spTgt spid="6"/>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1026" name="Picture 2" descr="http://t0.gstatic.com/images?q=tbn:ANd9GcRMzw49W0eWmPLZjhenwfvr116j2Rx7B9tJywuh8-hALb3pL5ixrw"/>
          <p:cNvPicPr>
            <a:picLocks noChangeAspect="1" noChangeArrowheads="1"/>
          </p:cNvPicPr>
          <p:nvPr/>
        </p:nvPicPr>
        <p:blipFill>
          <a:blip r:embed="rId2" cstate="print"/>
          <a:srcRect/>
          <a:stretch>
            <a:fillRect/>
          </a:stretch>
        </p:blipFill>
        <p:spPr bwMode="auto">
          <a:xfrm>
            <a:off x="539552" y="1916832"/>
            <a:ext cx="4320480" cy="3096344"/>
          </a:xfrm>
          <a:prstGeom prst="rect">
            <a:avLst/>
          </a:prstGeom>
          <a:noFill/>
        </p:spPr>
      </p:pic>
      <p:pic>
        <p:nvPicPr>
          <p:cNvPr id="1028" name="Picture 4" descr="http://t3.gstatic.com/images?q=tbn:ANd9GcQa23BnNdBj0Gb7GvE37n5t9HeUiG7DP8puLxZKmS38oo4ie4CD6g"/>
          <p:cNvPicPr>
            <a:picLocks noChangeAspect="1" noChangeArrowheads="1"/>
          </p:cNvPicPr>
          <p:nvPr/>
        </p:nvPicPr>
        <p:blipFill>
          <a:blip r:embed="rId3" cstate="print"/>
          <a:srcRect/>
          <a:stretch>
            <a:fillRect/>
          </a:stretch>
        </p:blipFill>
        <p:spPr bwMode="auto">
          <a:xfrm>
            <a:off x="5148064" y="1988840"/>
            <a:ext cx="3384376" cy="2952328"/>
          </a:xfrm>
          <a:prstGeom prst="rect">
            <a:avLst/>
          </a:prstGeom>
          <a:noFill/>
        </p:spPr>
      </p:pic>
      <p:sp>
        <p:nvSpPr>
          <p:cNvPr id="6" name="5 Rectángulo"/>
          <p:cNvSpPr/>
          <p:nvPr/>
        </p:nvSpPr>
        <p:spPr>
          <a:xfrm>
            <a:off x="539553" y="5301208"/>
            <a:ext cx="8064896" cy="1446550"/>
          </a:xfrm>
          <a:prstGeom prst="rect">
            <a:avLst/>
          </a:prstGeom>
          <a:solidFill>
            <a:srgbClr val="00B050"/>
          </a:solidFill>
        </p:spPr>
        <p:txBody>
          <a:bodyPr wrap="square">
            <a:spAutoFit/>
          </a:bodyPr>
          <a:lstStyle/>
          <a:p>
            <a:r>
              <a:rPr lang="es-ES" sz="3200" dirty="0" smtClean="0"/>
              <a:t>Todo lo puedo en Cristo que me fortalece; </a:t>
            </a:r>
            <a:r>
              <a:rPr lang="es-ES" sz="2800" dirty="0" smtClean="0">
                <a:solidFill>
                  <a:schemeClr val="bg1"/>
                </a:solidFill>
              </a:rPr>
              <a:t>Humanamente es difícil enderezar una vida mal formada, pero si te aferras a Cristo, él lo puede lograr.   </a:t>
            </a:r>
            <a:endParaRPr lang="es-CO" sz="2800" dirty="0">
              <a:solidFill>
                <a:schemeClr val="bg1"/>
              </a:solidFill>
            </a:endParaRPr>
          </a:p>
        </p:txBody>
      </p:sp>
      <p:sp>
        <p:nvSpPr>
          <p:cNvPr id="5" name="4 Terminador"/>
          <p:cNvSpPr/>
          <p:nvPr/>
        </p:nvSpPr>
        <p:spPr>
          <a:xfrm>
            <a:off x="251520" y="0"/>
            <a:ext cx="8640960" cy="1628800"/>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 </a:t>
            </a:r>
            <a:r>
              <a:rPr lang="es-CO" sz="2800" b="1" dirty="0" smtClean="0"/>
              <a:t>La lucha entre las dos naturalezas que todos llevamos por dentro, él hombre carnal y el espiritual. </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 to="" calcmode="lin" valueType="num">
                                      <p:cBhvr>
                                        <p:cTn id="16" dur="1" fill="hold"/>
                                        <p:tgtEl>
                                          <p:spTgt spid="1026"/>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1028"/>
                                        </p:tgtEl>
                                        <p:attrNameLst>
                                          <p:attrName>style.visibility</p:attrName>
                                        </p:attrNameLst>
                                      </p:cBhvr>
                                      <p:to>
                                        <p:strVal val="visible"/>
                                      </p:to>
                                    </p:set>
                                    <p:anim to="" calcmode="lin" valueType="num">
                                      <p:cBhvr>
                                        <p:cTn id="21" dur="1" fill="hold"/>
                                        <p:tgtEl>
                                          <p:spTgt spid="1028"/>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to="" calcmode="lin" valueType="num">
                                      <p:cBhvr>
                                        <p:cTn id="26"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1196752"/>
          </a:xfrm>
          <a:solidFill>
            <a:srgbClr val="FFFF00"/>
          </a:solidFill>
        </p:spPr>
        <p:txBody>
          <a:bodyPr>
            <a:normAutofit fontScale="90000"/>
          </a:bodyPr>
          <a:lstStyle/>
          <a:p>
            <a:r>
              <a:rPr lang="es-CO" sz="4000" b="1" dirty="0" smtClean="0"/>
              <a:t>Fruto de las dos naturalezas que cada uno debemos cultivar o evitar</a:t>
            </a:r>
            <a:endParaRPr lang="es-CO" sz="4000" b="1" dirty="0"/>
          </a:p>
        </p:txBody>
      </p:sp>
      <p:pic>
        <p:nvPicPr>
          <p:cNvPr id="35844" name="Picture 4" descr="http://t1.gstatic.com/images?q=tbn:ANd9GcTzDGTuw8fsG3ggYTBB6zDD9KwV_-KSQn5z7MvqrpOROhy_v5r9"/>
          <p:cNvPicPr>
            <a:picLocks noChangeAspect="1" noChangeArrowheads="1"/>
          </p:cNvPicPr>
          <p:nvPr/>
        </p:nvPicPr>
        <p:blipFill>
          <a:blip r:embed="rId2" cstate="print"/>
          <a:srcRect/>
          <a:stretch>
            <a:fillRect/>
          </a:stretch>
        </p:blipFill>
        <p:spPr bwMode="auto">
          <a:xfrm>
            <a:off x="0" y="1340768"/>
            <a:ext cx="9144000" cy="5112568"/>
          </a:xfrm>
          <a:prstGeom prst="rect">
            <a:avLst/>
          </a:prstGeom>
          <a:solidFill>
            <a:schemeClr val="accent3">
              <a:lumMod val="20000"/>
              <a:lumOff val="80000"/>
            </a:schemeClr>
          </a:solid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35844"/>
                                        </p:tgtEl>
                                        <p:attrNameLst>
                                          <p:attrName>style.visibility</p:attrName>
                                        </p:attrNameLst>
                                      </p:cBhvr>
                                      <p:to>
                                        <p:strVal val="visible"/>
                                      </p:to>
                                    </p:set>
                                    <p:animEffect transition="in" filter="fade">
                                      <p:cBhvr>
                                        <p:cTn id="12" dur="100"/>
                                        <p:tgtEl>
                                          <p:spTgt spid="35844"/>
                                        </p:tgtEl>
                                      </p:cBhvr>
                                    </p:animEffect>
                                    <p:anim calcmode="lin" valueType="num">
                                      <p:cBhvr>
                                        <p:cTn id="13" dur="400" fill="hold"/>
                                        <p:tgtEl>
                                          <p:spTgt spid="35844"/>
                                        </p:tgtEl>
                                        <p:attrNameLst>
                                          <p:attrName>ppt_x</p:attrName>
                                        </p:attrNameLst>
                                      </p:cBhvr>
                                      <p:tavLst>
                                        <p:tav tm="0">
                                          <p:val>
                                            <p:strVal val="#ppt_x"/>
                                          </p:val>
                                        </p:tav>
                                        <p:tav tm="100000">
                                          <p:val>
                                            <p:strVal val="#ppt_x"/>
                                          </p:val>
                                        </p:tav>
                                      </p:tavLst>
                                    </p:anim>
                                    <p:anim calcmode="lin" valueType="num">
                                      <p:cBhvr>
                                        <p:cTn id="14" dur="400" fill="hold"/>
                                        <p:tgtEl>
                                          <p:spTgt spid="3584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58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58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1">
              <a:lumMod val="20000"/>
              <a:lumOff val="80000"/>
            </a:schemeClr>
          </a:solidFill>
        </p:spPr>
        <p:txBody>
          <a:bodyPr/>
          <a:lstStyle/>
          <a:p>
            <a:endParaRPr lang="es-CO" dirty="0" smtClean="0"/>
          </a:p>
          <a:p>
            <a:pPr algn="ctr">
              <a:buNone/>
            </a:pPr>
            <a:r>
              <a:rPr lang="es-CO" dirty="0" smtClean="0"/>
              <a:t>  </a:t>
            </a:r>
          </a:p>
          <a:p>
            <a:pPr algn="ctr">
              <a:buNone/>
            </a:pPr>
            <a:r>
              <a:rPr lang="es-CO" dirty="0" smtClean="0"/>
              <a:t>    Es interesante notar que el “dominio propio” figura en cuarto lugar en la lista de las virtudes, después del conocimiento,  o sea que después que estudiamos la Palabra de Dios, ella nos muestra la clase de vida que llevó Jesús, y que se debe reproducir en nosotros. </a:t>
            </a:r>
            <a:endParaRPr lang="es-CO"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t>Frutos manifestados en la vida de Jesús</a:t>
            </a:r>
            <a:endParaRPr lang="es-CO" dirty="0"/>
          </a:p>
        </p:txBody>
      </p:sp>
      <p:pic>
        <p:nvPicPr>
          <p:cNvPr id="36866" name="Picture 2" descr="http://photos-d.ak.fbcdn.net/hphotos-ak-ash2/74182_170911039599431_162207410469794_457460_2945044_a.jpg"/>
          <p:cNvPicPr>
            <a:picLocks noChangeAspect="1" noChangeArrowheads="1"/>
          </p:cNvPicPr>
          <p:nvPr/>
        </p:nvPicPr>
        <p:blipFill>
          <a:blip r:embed="rId2" cstate="print"/>
          <a:srcRect/>
          <a:stretch>
            <a:fillRect/>
          </a:stretch>
        </p:blipFill>
        <p:spPr bwMode="auto">
          <a:xfrm>
            <a:off x="467544" y="1556792"/>
            <a:ext cx="8208912" cy="48965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36866"/>
                                        </p:tgtEl>
                                        <p:attrNameLst>
                                          <p:attrName>style.visibility</p:attrName>
                                        </p:attrNameLst>
                                      </p:cBhvr>
                                      <p:to>
                                        <p:strVal val="visible"/>
                                      </p:to>
                                    </p:set>
                                    <p:anim to="" calcmode="lin" valueType="num">
                                      <p:cBhvr>
                                        <p:cTn id="14" dur="1" fill="hold"/>
                                        <p:tgtEl>
                                          <p:spTgt spid="3686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120680"/>
          </a:xfrm>
          <a:solidFill>
            <a:schemeClr val="bg1"/>
          </a:solidFill>
        </p:spPr>
        <p:txBody>
          <a:bodyPr>
            <a:normAutofit lnSpcReduction="10000"/>
          </a:bodyPr>
          <a:lstStyle/>
          <a:p>
            <a:pPr>
              <a:buNone/>
            </a:pPr>
            <a:endParaRPr lang="es-CO" dirty="0" smtClean="0"/>
          </a:p>
          <a:p>
            <a:pPr algn="ctr">
              <a:buNone/>
            </a:pPr>
            <a:r>
              <a:rPr lang="es-CO" dirty="0" smtClean="0"/>
              <a:t>    El dominio propio debe predominar en todos los aspectos de la vida del creyente.</a:t>
            </a:r>
          </a:p>
          <a:p>
            <a:endParaRPr lang="es-CO" dirty="0" smtClean="0"/>
          </a:p>
          <a:p>
            <a:pPr algn="ctr">
              <a:buNone/>
            </a:pPr>
            <a:r>
              <a:rPr lang="es-CO" dirty="0" smtClean="0"/>
              <a:t>  El apóstol Pablo coloca esta virtud en </a:t>
            </a:r>
            <a:r>
              <a:rPr lang="es-CO" dirty="0" smtClean="0">
                <a:solidFill>
                  <a:srgbClr val="FF0000"/>
                </a:solidFill>
              </a:rPr>
              <a:t>Gálatas 5:23</a:t>
            </a:r>
            <a:r>
              <a:rPr lang="es-CO" dirty="0" smtClean="0"/>
              <a:t>, en el </a:t>
            </a:r>
            <a:r>
              <a:rPr lang="es-CO" dirty="0" smtClean="0">
                <a:solidFill>
                  <a:srgbClr val="0070C0"/>
                </a:solidFill>
              </a:rPr>
              <a:t>ultimo lugar</a:t>
            </a:r>
            <a:r>
              <a:rPr lang="es-CO" dirty="0" smtClean="0"/>
              <a:t>: “amor, gozo, paz, paciencia, benignidad, bondad, fe,  mansedumbre, templanza (dominio propio).</a:t>
            </a:r>
          </a:p>
          <a:p>
            <a:pPr algn="ctr">
              <a:buNone/>
            </a:pPr>
            <a:endParaRPr lang="es-CO" dirty="0" smtClean="0"/>
          </a:p>
          <a:p>
            <a:pPr algn="ctr">
              <a:buNone/>
            </a:pPr>
            <a:r>
              <a:rPr lang="es-CO" dirty="0" smtClean="0"/>
              <a:t>  Lo que quiere decir que </a:t>
            </a:r>
            <a:r>
              <a:rPr lang="es-CO" u="sng" dirty="0" smtClean="0">
                <a:solidFill>
                  <a:srgbClr val="0070C0"/>
                </a:solidFill>
              </a:rPr>
              <a:t> Las cualidades precedentes serían de poco valor si no van acompañadas por el dominio propio.</a:t>
            </a: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772817"/>
            <a:ext cx="8229600" cy="2088232"/>
          </a:xfrm>
        </p:spPr>
        <p:txBody>
          <a:bodyPr>
            <a:normAutofit fontScale="77500" lnSpcReduction="20000"/>
          </a:bodyPr>
          <a:lstStyle/>
          <a:p>
            <a:pPr>
              <a:buNone/>
            </a:pPr>
            <a:r>
              <a:rPr lang="es-CO" sz="3600" dirty="0" smtClean="0"/>
              <a:t>   Literalmente </a:t>
            </a:r>
            <a:r>
              <a:rPr lang="es-CO" sz="3600" u="sng" dirty="0" smtClean="0">
                <a:solidFill>
                  <a:srgbClr val="0070C0"/>
                </a:solidFill>
              </a:rPr>
              <a:t>“que permanece debajo”</a:t>
            </a:r>
            <a:r>
              <a:rPr lang="es-CO" sz="3600" dirty="0" smtClean="0"/>
              <a:t>. Esto es lo que destaca una valiente y firme perseverancia bajo la más dura adversidad.</a:t>
            </a:r>
          </a:p>
          <a:p>
            <a:pPr>
              <a:buNone/>
            </a:pPr>
            <a:endParaRPr lang="es-CO" sz="3600" dirty="0" smtClean="0"/>
          </a:p>
          <a:p>
            <a:pPr>
              <a:buNone/>
            </a:pPr>
            <a:r>
              <a:rPr lang="es-CO" sz="3600" dirty="0" smtClean="0">
                <a:solidFill>
                  <a:srgbClr val="FF0000"/>
                </a:solidFill>
              </a:rPr>
              <a:t>   </a:t>
            </a:r>
            <a:endParaRPr lang="es-CO" sz="3600" dirty="0"/>
          </a:p>
        </p:txBody>
      </p:sp>
      <p:sp>
        <p:nvSpPr>
          <p:cNvPr id="4" name="3 Rectángulo redondeado"/>
          <p:cNvSpPr/>
          <p:nvPr/>
        </p:nvSpPr>
        <p:spPr>
          <a:xfrm>
            <a:off x="467544" y="260648"/>
            <a:ext cx="8352928" cy="12241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000" b="1" u="sng" dirty="0" smtClean="0">
                <a:solidFill>
                  <a:srgbClr val="FFFF00"/>
                </a:solidFill>
              </a:rPr>
              <a:t>El quinto peldaño de la escala de las virtudes es la</a:t>
            </a:r>
            <a:r>
              <a:rPr lang="es-CO" sz="4000" b="1" dirty="0" smtClean="0">
                <a:solidFill>
                  <a:schemeClr val="bg1"/>
                </a:solidFill>
              </a:rPr>
              <a:t> Paciencia</a:t>
            </a:r>
          </a:p>
        </p:txBody>
      </p:sp>
      <p:sp>
        <p:nvSpPr>
          <p:cNvPr id="7" name="6 Rectángulo"/>
          <p:cNvSpPr/>
          <p:nvPr/>
        </p:nvSpPr>
        <p:spPr>
          <a:xfrm>
            <a:off x="395536" y="3140968"/>
            <a:ext cx="3600400" cy="3046988"/>
          </a:xfrm>
          <a:prstGeom prst="rect">
            <a:avLst/>
          </a:prstGeom>
          <a:solidFill>
            <a:schemeClr val="accent2">
              <a:lumMod val="20000"/>
              <a:lumOff val="80000"/>
            </a:schemeClr>
          </a:solidFill>
        </p:spPr>
        <p:txBody>
          <a:bodyPr wrap="square">
            <a:spAutoFit/>
          </a:bodyPr>
          <a:lstStyle/>
          <a:p>
            <a:pPr algn="ctr">
              <a:buNone/>
            </a:pPr>
            <a:r>
              <a:rPr lang="es-CO" sz="3200" dirty="0" smtClean="0">
                <a:solidFill>
                  <a:srgbClr val="FF0000"/>
                </a:solidFill>
              </a:rPr>
              <a:t> Romanos 5:3 </a:t>
            </a:r>
            <a:r>
              <a:rPr lang="es-CO" sz="3200" dirty="0" smtClean="0"/>
              <a:t>Dice: “</a:t>
            </a:r>
            <a:r>
              <a:rPr lang="es-CO" sz="3200" b="1" dirty="0" smtClean="0"/>
              <a:t>nos gloriamos en las </a:t>
            </a:r>
            <a:r>
              <a:rPr lang="es-CO" sz="3200" b="1" dirty="0" smtClean="0">
                <a:solidFill>
                  <a:srgbClr val="0070C0"/>
                </a:solidFill>
              </a:rPr>
              <a:t>tribulaciones</a:t>
            </a:r>
            <a:r>
              <a:rPr lang="es-CO" sz="3200" b="1" dirty="0" smtClean="0"/>
              <a:t>, sabiendo que la tribulación produce </a:t>
            </a:r>
            <a:r>
              <a:rPr lang="es-CO" sz="3200" b="1" dirty="0" smtClean="0">
                <a:solidFill>
                  <a:srgbClr val="0070C0"/>
                </a:solidFill>
              </a:rPr>
              <a:t>paciencia</a:t>
            </a:r>
            <a:r>
              <a:rPr lang="es-CO" sz="3200" dirty="0" smtClean="0"/>
              <a:t>”</a:t>
            </a:r>
            <a:endParaRPr lang="es-CO" sz="3200" dirty="0"/>
          </a:p>
        </p:txBody>
      </p:sp>
      <p:pic>
        <p:nvPicPr>
          <p:cNvPr id="29700" name="Picture 4" descr="http://t2.gstatic.com/images?q=tbn:ANd9GcTplVkZiCHpGxJGBlirej3Xb-kxfSiG4OWPNLlgNOttQ7oqDktbmQ"/>
          <p:cNvPicPr>
            <a:picLocks noChangeAspect="1" noChangeArrowheads="1"/>
          </p:cNvPicPr>
          <p:nvPr/>
        </p:nvPicPr>
        <p:blipFill>
          <a:blip r:embed="rId2" cstate="print"/>
          <a:srcRect/>
          <a:stretch>
            <a:fillRect/>
          </a:stretch>
        </p:blipFill>
        <p:spPr bwMode="auto">
          <a:xfrm>
            <a:off x="4283968" y="2636912"/>
            <a:ext cx="2495550" cy="1728192"/>
          </a:xfrm>
          <a:prstGeom prst="rect">
            <a:avLst/>
          </a:prstGeom>
          <a:noFill/>
        </p:spPr>
      </p:pic>
      <p:pic>
        <p:nvPicPr>
          <p:cNvPr id="29702" name="Picture 6" descr="http://t3.gstatic.com/images?q=tbn:ANd9GcS2nLej1ykOTmW6roNeLXQ8SxnaYGDxA0U_BLofCOy-RwzyoWZG"/>
          <p:cNvPicPr>
            <a:picLocks noChangeAspect="1" noChangeArrowheads="1"/>
          </p:cNvPicPr>
          <p:nvPr/>
        </p:nvPicPr>
        <p:blipFill>
          <a:blip r:embed="rId3" cstate="print"/>
          <a:srcRect/>
          <a:stretch>
            <a:fillRect/>
          </a:stretch>
        </p:blipFill>
        <p:spPr bwMode="auto">
          <a:xfrm>
            <a:off x="6732240" y="4365104"/>
            <a:ext cx="2088232" cy="2088232"/>
          </a:xfrm>
          <a:prstGeom prst="rect">
            <a:avLst/>
          </a:prstGeom>
          <a:noFill/>
        </p:spPr>
      </p:pic>
      <p:sp>
        <p:nvSpPr>
          <p:cNvPr id="10" name="9 Rectángulo"/>
          <p:cNvSpPr/>
          <p:nvPr/>
        </p:nvSpPr>
        <p:spPr>
          <a:xfrm>
            <a:off x="4572000" y="4653136"/>
            <a:ext cx="1800200" cy="1938992"/>
          </a:xfrm>
          <a:prstGeom prst="rect">
            <a:avLst/>
          </a:prstGeom>
        </p:spPr>
        <p:txBody>
          <a:bodyPr wrap="square">
            <a:spAutoFit/>
          </a:bodyPr>
          <a:lstStyle/>
          <a:p>
            <a:pPr algn="ctr"/>
            <a:r>
              <a:rPr lang="es-CO" sz="2000" dirty="0" smtClean="0"/>
              <a:t> </a:t>
            </a:r>
            <a:r>
              <a:rPr lang="es-CO" sz="2000" b="1" dirty="0" smtClean="0">
                <a:solidFill>
                  <a:srgbClr val="FF0000"/>
                </a:solidFill>
              </a:rPr>
              <a:t>Las tribulaciones son necesarias para pulir nuestro carácter</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29700"/>
                                        </p:tgtEl>
                                        <p:attrNameLst>
                                          <p:attrName>style.visibility</p:attrName>
                                        </p:attrNameLst>
                                      </p:cBhvr>
                                      <p:to>
                                        <p:strVal val="visible"/>
                                      </p:to>
                                    </p:set>
                                    <p:animEffect transition="in" filter="fade">
                                      <p:cBhvr>
                                        <p:cTn id="16" dur="100"/>
                                        <p:tgtEl>
                                          <p:spTgt spid="29700"/>
                                        </p:tgtEl>
                                      </p:cBhvr>
                                    </p:animEffect>
                                    <p:anim calcmode="lin" valueType="num">
                                      <p:cBhvr>
                                        <p:cTn id="17" dur="400" fill="hold"/>
                                        <p:tgtEl>
                                          <p:spTgt spid="29700"/>
                                        </p:tgtEl>
                                        <p:attrNameLst>
                                          <p:attrName>ppt_x</p:attrName>
                                        </p:attrNameLst>
                                      </p:cBhvr>
                                      <p:tavLst>
                                        <p:tav tm="0">
                                          <p:val>
                                            <p:strVal val="#ppt_x"/>
                                          </p:val>
                                        </p:tav>
                                        <p:tav tm="100000">
                                          <p:val>
                                            <p:strVal val="#ppt_x"/>
                                          </p:val>
                                        </p:tav>
                                      </p:tavLst>
                                    </p:anim>
                                    <p:anim calcmode="lin" valueType="num">
                                      <p:cBhvr>
                                        <p:cTn id="18" dur="400" fill="hold"/>
                                        <p:tgtEl>
                                          <p:spTgt spid="29700"/>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2970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2970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
                                        <p:tgtEl>
                                          <p:spTgt spid="7"/>
                                        </p:tgtEl>
                                      </p:cBhvr>
                                    </p:animEffect>
                                    <p:anim calcmode="lin" valueType="num">
                                      <p:cBhvr>
                                        <p:cTn id="26" dur="400" fill="hold"/>
                                        <p:tgtEl>
                                          <p:spTgt spid="7"/>
                                        </p:tgtEl>
                                        <p:attrNameLst>
                                          <p:attrName>ppt_x</p:attrName>
                                        </p:attrNameLst>
                                      </p:cBhvr>
                                      <p:tavLst>
                                        <p:tav tm="0">
                                          <p:val>
                                            <p:strVal val="#ppt_x"/>
                                          </p:val>
                                        </p:tav>
                                        <p:tav tm="100000">
                                          <p:val>
                                            <p:strVal val="#ppt_x"/>
                                          </p:val>
                                        </p:tav>
                                      </p:tavLst>
                                    </p:anim>
                                    <p:anim calcmode="lin" valueType="num">
                                      <p:cBhvr>
                                        <p:cTn id="27" dur="400" fill="hold"/>
                                        <p:tgtEl>
                                          <p:spTgt spid="7"/>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29702"/>
                                        </p:tgtEl>
                                        <p:attrNameLst>
                                          <p:attrName>style.visibility</p:attrName>
                                        </p:attrNameLst>
                                      </p:cBhvr>
                                      <p:to>
                                        <p:strVal val="visible"/>
                                      </p:to>
                                    </p:set>
                                    <p:animEffect transition="in" filter="fade">
                                      <p:cBhvr>
                                        <p:cTn id="34" dur="100"/>
                                        <p:tgtEl>
                                          <p:spTgt spid="29702"/>
                                        </p:tgtEl>
                                      </p:cBhvr>
                                    </p:animEffect>
                                    <p:anim calcmode="lin" valueType="num">
                                      <p:cBhvr>
                                        <p:cTn id="35" dur="400" fill="hold"/>
                                        <p:tgtEl>
                                          <p:spTgt spid="29702"/>
                                        </p:tgtEl>
                                        <p:attrNameLst>
                                          <p:attrName>ppt_x</p:attrName>
                                        </p:attrNameLst>
                                      </p:cBhvr>
                                      <p:tavLst>
                                        <p:tav tm="0">
                                          <p:val>
                                            <p:strVal val="#ppt_x"/>
                                          </p:val>
                                        </p:tav>
                                        <p:tav tm="100000">
                                          <p:val>
                                            <p:strVal val="#ppt_x"/>
                                          </p:val>
                                        </p:tav>
                                      </p:tavLst>
                                    </p:anim>
                                    <p:anim calcmode="lin" valueType="num">
                                      <p:cBhvr>
                                        <p:cTn id="36" dur="400" fill="hold"/>
                                        <p:tgtEl>
                                          <p:spTgt spid="29702"/>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297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297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
                                        <p:tgtEl>
                                          <p:spTgt spid="10"/>
                                        </p:tgtEl>
                                      </p:cBhvr>
                                    </p:animEffect>
                                    <p:anim calcmode="lin" valueType="num">
                                      <p:cBhvr>
                                        <p:cTn id="44" dur="400" fill="hold"/>
                                        <p:tgtEl>
                                          <p:spTgt spid="10"/>
                                        </p:tgtEl>
                                        <p:attrNameLst>
                                          <p:attrName>ppt_x</p:attrName>
                                        </p:attrNameLst>
                                      </p:cBhvr>
                                      <p:tavLst>
                                        <p:tav tm="0">
                                          <p:val>
                                            <p:strVal val="#ppt_x"/>
                                          </p:val>
                                        </p:tav>
                                        <p:tav tm="100000">
                                          <p:val>
                                            <p:strVal val="#ppt_x"/>
                                          </p:val>
                                        </p:tav>
                                      </p:tavLst>
                                    </p:anim>
                                    <p:anim calcmode="lin" valueType="num">
                                      <p:cBhvr>
                                        <p:cTn id="45" dur="400" fill="hold"/>
                                        <p:tgtEl>
                                          <p:spTgt spid="10"/>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rgbClr val="FFFF00"/>
          </a:solidFill>
        </p:spPr>
        <p:txBody>
          <a:bodyPr/>
          <a:lstStyle/>
          <a:p>
            <a:pPr>
              <a:buNone/>
            </a:pPr>
            <a:r>
              <a:rPr lang="es-CO" dirty="0" smtClean="0"/>
              <a:t>                   </a:t>
            </a:r>
          </a:p>
          <a:p>
            <a:endParaRPr lang="es-CO" dirty="0" smtClean="0"/>
          </a:p>
          <a:p>
            <a:pPr>
              <a:buNone/>
            </a:pPr>
            <a:r>
              <a:rPr lang="es-CO" dirty="0" smtClean="0"/>
              <a:t>                      </a:t>
            </a:r>
            <a:r>
              <a:rPr lang="es-CO" b="1" dirty="0" smtClean="0">
                <a:solidFill>
                  <a:srgbClr val="FF0000"/>
                </a:solidFill>
              </a:rPr>
              <a:t>¿Qué es la paciencia?</a:t>
            </a:r>
          </a:p>
          <a:p>
            <a:pPr>
              <a:buNone/>
            </a:pPr>
            <a:r>
              <a:rPr lang="es-CO" dirty="0" smtClean="0"/>
              <a:t> </a:t>
            </a:r>
          </a:p>
          <a:p>
            <a:pPr algn="ctr">
              <a:buNone/>
            </a:pPr>
            <a:r>
              <a:rPr lang="es-CO" dirty="0" smtClean="0"/>
              <a:t>    La </a:t>
            </a:r>
            <a:r>
              <a:rPr lang="es-CO" b="1" dirty="0" smtClean="0"/>
              <a:t>paciencia</a:t>
            </a:r>
            <a:r>
              <a:rPr lang="es-CO" dirty="0" smtClean="0"/>
              <a:t> o perseverancia es la </a:t>
            </a:r>
            <a:r>
              <a:rPr lang="es-CO" dirty="0" smtClean="0">
                <a:hlinkClick r:id="rId2" action="ppaction://hlinkfile" tooltip="Actitud"/>
              </a:rPr>
              <a:t>actitud</a:t>
            </a:r>
            <a:r>
              <a:rPr lang="es-CO" dirty="0" smtClean="0"/>
              <a:t> que lleva al ser humano a poder soportar contratiempos y dificultades para conseguir algún bien.</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002060"/>
          </a:solidFill>
        </p:spPr>
        <p:txBody>
          <a:bodyPr/>
          <a:lstStyle/>
          <a:p>
            <a:r>
              <a:rPr lang="es-CO" dirty="0" smtClean="0">
                <a:solidFill>
                  <a:schemeClr val="bg1"/>
                </a:solidFill>
              </a:rPr>
              <a:t>Frases de paciencia</a:t>
            </a:r>
            <a:endParaRPr lang="es-CO" dirty="0">
              <a:solidFill>
                <a:schemeClr val="bg1"/>
              </a:solidFill>
            </a:endParaRPr>
          </a:p>
        </p:txBody>
      </p:sp>
      <p:sp>
        <p:nvSpPr>
          <p:cNvPr id="3" name="2 Marcador de contenido"/>
          <p:cNvSpPr>
            <a:spLocks noGrp="1"/>
          </p:cNvSpPr>
          <p:nvPr>
            <p:ph idx="1"/>
          </p:nvPr>
        </p:nvSpPr>
        <p:spPr>
          <a:xfrm>
            <a:off x="0" y="1340768"/>
            <a:ext cx="8686800" cy="5517232"/>
          </a:xfrm>
          <a:solidFill>
            <a:schemeClr val="accent3">
              <a:lumMod val="20000"/>
              <a:lumOff val="80000"/>
            </a:schemeClr>
          </a:solidFill>
        </p:spPr>
        <p:txBody>
          <a:bodyPr>
            <a:normAutofit lnSpcReduction="10000"/>
          </a:bodyPr>
          <a:lstStyle/>
          <a:p>
            <a:r>
              <a:rPr lang="es-CO" dirty="0" smtClean="0">
                <a:solidFill>
                  <a:srgbClr val="7030A0"/>
                </a:solidFill>
              </a:rPr>
              <a:t>Es más inteligente el que tolera que el que grita.</a:t>
            </a:r>
          </a:p>
          <a:p>
            <a:r>
              <a:rPr lang="es-CO" dirty="0" smtClean="0">
                <a:solidFill>
                  <a:srgbClr val="FF0000"/>
                </a:solidFill>
              </a:rPr>
              <a:t>La paciencia lleva a la perfección.</a:t>
            </a:r>
          </a:p>
          <a:p>
            <a:r>
              <a:rPr lang="es-CO" dirty="0" smtClean="0">
                <a:solidFill>
                  <a:srgbClr val="00B050"/>
                </a:solidFill>
              </a:rPr>
              <a:t>La paciencia es un ejercicio de amor, fe y humildad que hace crecer a las personas.</a:t>
            </a:r>
          </a:p>
          <a:p>
            <a:r>
              <a:rPr lang="es-CO" dirty="0" smtClean="0"/>
              <a:t>La paciencia es amarga, pero sus frutos son dulces.</a:t>
            </a:r>
          </a:p>
          <a:p>
            <a:r>
              <a:rPr lang="es-CO" dirty="0" smtClean="0">
                <a:solidFill>
                  <a:srgbClr val="00B0F0"/>
                </a:solidFill>
              </a:rPr>
              <a:t>La paciencia es uno de los mejores caminos para alcanzar nuestros propósitos.</a:t>
            </a:r>
          </a:p>
          <a:p>
            <a:r>
              <a:rPr lang="es-CO" dirty="0" smtClean="0">
                <a:solidFill>
                  <a:srgbClr val="C00000"/>
                </a:solidFill>
              </a:rPr>
              <a:t>Nada te turbe, Nada te espante, todo se pasa. Dios no se muda. La paciencia todo lo alcanza. Quien a Dios tiene nada le falta, solo Dios basta.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fade">
                                      <p:cBhvr>
                                        <p:cTn id="43" dur="100"/>
                                        <p:tgtEl>
                                          <p:spTgt spid="3">
                                            <p:txEl>
                                              <p:pRg st="3" end="3"/>
                                            </p:txEl>
                                          </p:spTgt>
                                        </p:tgtEl>
                                      </p:cBhvr>
                                    </p:animEffect>
                                    <p:anim calcmode="lin" valueType="num">
                                      <p:cBhvr>
                                        <p:cTn id="4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fade">
                                      <p:cBhvr>
                                        <p:cTn id="52" dur="100"/>
                                        <p:tgtEl>
                                          <p:spTgt spid="3">
                                            <p:txEl>
                                              <p:pRg st="4" end="4"/>
                                            </p:txEl>
                                          </p:spTgt>
                                        </p:tgtEl>
                                      </p:cBhvr>
                                    </p:animEffect>
                                    <p:anim calcmode="lin" valueType="num">
                                      <p:cBhvr>
                                        <p:cTn id="53"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3" presetClass="entr" presetSubtype="0" fill="hold" grpId="0" nodeType="click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Effect transition="in" filter="fade">
                                      <p:cBhvr>
                                        <p:cTn id="61" dur="100"/>
                                        <p:tgtEl>
                                          <p:spTgt spid="3">
                                            <p:txEl>
                                              <p:pRg st="5" end="5"/>
                                            </p:txEl>
                                          </p:spTgt>
                                        </p:tgtEl>
                                      </p:cBhvr>
                                    </p:animEffect>
                                    <p:anim calcmode="lin" valueType="num">
                                      <p:cBhvr>
                                        <p:cTn id="62"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3"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accent5">
              <a:lumMod val="20000"/>
              <a:lumOff val="80000"/>
            </a:schemeClr>
          </a:solidFill>
        </p:spPr>
        <p:txBody>
          <a:bodyPr>
            <a:normAutofit/>
          </a:bodyPr>
          <a:lstStyle/>
          <a:p>
            <a:r>
              <a:rPr lang="es-CO" dirty="0" smtClean="0">
                <a:solidFill>
                  <a:srgbClr val="C00000"/>
                </a:solidFill>
              </a:rPr>
              <a:t>La paciencia es la madre de la ciencia.</a:t>
            </a:r>
          </a:p>
          <a:p>
            <a:r>
              <a:rPr lang="es-CO" dirty="0" smtClean="0">
                <a:solidFill>
                  <a:srgbClr val="7030A0"/>
                </a:solidFill>
              </a:rPr>
              <a:t>No hay nada en el mundo que reemplace la paciencia, el talento no la reemplaza, no hay nada mas común que hombres talentosos sin éxito, la educación no la reemplaza, hay muchos educados fracasados.</a:t>
            </a:r>
          </a:p>
          <a:p>
            <a:r>
              <a:rPr lang="es-CO" dirty="0" smtClean="0">
                <a:solidFill>
                  <a:srgbClr val="002060"/>
                </a:solidFill>
              </a:rPr>
              <a:t>La clave de la paciencia es hacer algo mientras esperas.</a:t>
            </a:r>
          </a:p>
          <a:p>
            <a:r>
              <a:rPr lang="es-CO" dirty="0" smtClean="0">
                <a:solidFill>
                  <a:schemeClr val="accent6">
                    <a:lumMod val="75000"/>
                  </a:schemeClr>
                </a:solidFill>
              </a:rPr>
              <a:t>El que pide paciencia a Dios sea sabio pues esta vendrá por las pruebas. </a:t>
            </a:r>
          </a:p>
          <a:p>
            <a:r>
              <a:rPr lang="es-CO" dirty="0" smtClean="0"/>
              <a:t>La paciencia es esperar sin quejarse</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fade">
                                      <p:cBhvr>
                                        <p:cTn id="43" dur="100"/>
                                        <p:tgtEl>
                                          <p:spTgt spid="3">
                                            <p:txEl>
                                              <p:pRg st="3" end="3"/>
                                            </p:txEl>
                                          </p:spTgt>
                                        </p:tgtEl>
                                      </p:cBhvr>
                                    </p:animEffect>
                                    <p:anim calcmode="lin" valueType="num">
                                      <p:cBhvr>
                                        <p:cTn id="4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fade">
                                      <p:cBhvr>
                                        <p:cTn id="52" dur="100"/>
                                        <p:tgtEl>
                                          <p:spTgt spid="3">
                                            <p:txEl>
                                              <p:pRg st="4" end="4"/>
                                            </p:txEl>
                                          </p:spTgt>
                                        </p:tgtEl>
                                      </p:cBhvr>
                                    </p:animEffect>
                                    <p:anim calcmode="lin" valueType="num">
                                      <p:cBhvr>
                                        <p:cTn id="53"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600200"/>
            <a:ext cx="8686800" cy="1612776"/>
          </a:xfrm>
        </p:spPr>
        <p:txBody>
          <a:bodyPr>
            <a:normAutofit lnSpcReduction="10000"/>
          </a:bodyPr>
          <a:lstStyle/>
          <a:p>
            <a:pPr>
              <a:buNone/>
            </a:pPr>
            <a:r>
              <a:rPr lang="es-CO" sz="2800" dirty="0" smtClean="0"/>
              <a:t>                                </a:t>
            </a:r>
            <a:r>
              <a:rPr lang="es-CO" sz="3900" u="sng" dirty="0" smtClean="0">
                <a:solidFill>
                  <a:srgbClr val="FF0000"/>
                </a:solidFill>
              </a:rPr>
              <a:t>¿Qué es piedad?</a:t>
            </a:r>
          </a:p>
          <a:p>
            <a:pPr>
              <a:buNone/>
            </a:pPr>
            <a:r>
              <a:rPr lang="es-CO" sz="2800" dirty="0" smtClean="0"/>
              <a:t>    </a:t>
            </a:r>
            <a:r>
              <a:rPr lang="es-CO" dirty="0" smtClean="0">
                <a:solidFill>
                  <a:srgbClr val="FF0000"/>
                </a:solidFill>
              </a:rPr>
              <a:t>1)</a:t>
            </a:r>
            <a:r>
              <a:rPr lang="es-CO" sz="2800" dirty="0" smtClean="0"/>
              <a:t> </a:t>
            </a:r>
            <a:r>
              <a:rPr lang="es-CO" dirty="0" smtClean="0"/>
              <a:t>Piedad es la reverencia a Dios. significa que es </a:t>
            </a:r>
            <a:r>
              <a:rPr lang="es-CO" i="1" dirty="0" smtClean="0"/>
              <a:t>devoto</a:t>
            </a:r>
            <a:r>
              <a:rPr lang="es-CO" dirty="0" smtClean="0"/>
              <a:t> o </a:t>
            </a:r>
            <a:r>
              <a:rPr lang="es-CO" i="1" dirty="0" smtClean="0"/>
              <a:t>bueno</a:t>
            </a:r>
            <a:r>
              <a:rPr lang="es-CO" dirty="0" smtClean="0"/>
              <a:t>.</a:t>
            </a:r>
          </a:p>
          <a:p>
            <a:pPr>
              <a:buNone/>
            </a:pPr>
            <a:endParaRPr lang="es-CO" sz="2800" dirty="0" smtClean="0"/>
          </a:p>
        </p:txBody>
      </p:sp>
      <p:sp>
        <p:nvSpPr>
          <p:cNvPr id="4" name="3 Rectángulo redondeado"/>
          <p:cNvSpPr/>
          <p:nvPr/>
        </p:nvSpPr>
        <p:spPr>
          <a:xfrm>
            <a:off x="323528" y="188640"/>
            <a:ext cx="8496944" cy="12744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O" sz="3600" b="1" u="sng" dirty="0" smtClean="0">
              <a:solidFill>
                <a:srgbClr val="FFFF00"/>
              </a:solidFill>
            </a:endParaRPr>
          </a:p>
          <a:p>
            <a:r>
              <a:rPr lang="es-CO" sz="3600" b="1" u="sng" dirty="0" smtClean="0">
                <a:solidFill>
                  <a:srgbClr val="FFFF00"/>
                </a:solidFill>
              </a:rPr>
              <a:t>El sexto peldaño de la escala de las virtudes.</a:t>
            </a:r>
            <a:r>
              <a:rPr lang="es-CO" sz="3600" b="1" dirty="0" smtClean="0">
                <a:solidFill>
                  <a:schemeClr val="bg1"/>
                </a:solidFill>
              </a:rPr>
              <a:t> Piedad</a:t>
            </a:r>
          </a:p>
          <a:p>
            <a:endParaRPr lang="es-CO" sz="3600" b="1" u="sng" dirty="0" smtClean="0">
              <a:solidFill>
                <a:srgbClr val="FFFF00"/>
              </a:solidFill>
            </a:endParaRPr>
          </a:p>
        </p:txBody>
      </p:sp>
      <p:pic>
        <p:nvPicPr>
          <p:cNvPr id="26626" name="Picture 2" descr="http://t0.gstatic.com/images?q=tbn:ANd9GcRjj4xsjhcB1iR2B9qKDz2oY6WvhHZpByvglHLrRFdsYjhWGqn-Yg"/>
          <p:cNvPicPr>
            <a:picLocks noChangeAspect="1" noChangeArrowheads="1"/>
          </p:cNvPicPr>
          <p:nvPr/>
        </p:nvPicPr>
        <p:blipFill>
          <a:blip r:embed="rId2" cstate="print"/>
          <a:srcRect/>
          <a:stretch>
            <a:fillRect/>
          </a:stretch>
        </p:blipFill>
        <p:spPr bwMode="auto">
          <a:xfrm>
            <a:off x="4572000" y="3284984"/>
            <a:ext cx="3744416" cy="3096344"/>
          </a:xfrm>
          <a:prstGeom prst="rect">
            <a:avLst/>
          </a:prstGeom>
          <a:noFill/>
        </p:spPr>
      </p:pic>
      <p:sp>
        <p:nvSpPr>
          <p:cNvPr id="6" name="5 Rectángulo"/>
          <p:cNvSpPr/>
          <p:nvPr/>
        </p:nvSpPr>
        <p:spPr>
          <a:xfrm>
            <a:off x="0" y="3284982"/>
            <a:ext cx="4139952" cy="2923877"/>
          </a:xfrm>
          <a:prstGeom prst="rect">
            <a:avLst/>
          </a:prstGeom>
          <a:solidFill>
            <a:srgbClr val="92D050"/>
          </a:solidFill>
        </p:spPr>
        <p:txBody>
          <a:bodyPr wrap="square">
            <a:spAutoFit/>
          </a:bodyPr>
          <a:lstStyle/>
          <a:p>
            <a:pPr algn="ctr">
              <a:buNone/>
            </a:pPr>
            <a:r>
              <a:rPr lang="es-CO" sz="3600" dirty="0" smtClean="0"/>
              <a:t> </a:t>
            </a:r>
          </a:p>
          <a:p>
            <a:pPr algn="ctr">
              <a:buNone/>
            </a:pPr>
            <a:r>
              <a:rPr lang="es-CO" sz="3600" dirty="0" smtClean="0">
                <a:solidFill>
                  <a:srgbClr val="FF0000"/>
                </a:solidFill>
              </a:rPr>
              <a:t>2)</a:t>
            </a:r>
            <a:r>
              <a:rPr lang="es-CO" sz="3600" dirty="0" smtClean="0"/>
              <a:t> También es sentir conmiseración hacia alguien que merece un castigo.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26626"/>
                                        </p:tgtEl>
                                        <p:attrNameLst>
                                          <p:attrName>style.visibility</p:attrName>
                                        </p:attrNameLst>
                                      </p:cBhvr>
                                      <p:to>
                                        <p:strVal val="visible"/>
                                      </p:to>
                                    </p:set>
                                    <p:animEffect transition="in" filter="fade">
                                      <p:cBhvr>
                                        <p:cTn id="25" dur="100"/>
                                        <p:tgtEl>
                                          <p:spTgt spid="26626"/>
                                        </p:tgtEl>
                                      </p:cBhvr>
                                    </p:animEffect>
                                    <p:anim calcmode="lin" valueType="num">
                                      <p:cBhvr>
                                        <p:cTn id="26" dur="400" fill="hold"/>
                                        <p:tgtEl>
                                          <p:spTgt spid="26626"/>
                                        </p:tgtEl>
                                        <p:attrNameLst>
                                          <p:attrName>ppt_x</p:attrName>
                                        </p:attrNameLst>
                                      </p:cBhvr>
                                      <p:tavLst>
                                        <p:tav tm="0">
                                          <p:val>
                                            <p:strVal val="#ppt_x"/>
                                          </p:val>
                                        </p:tav>
                                        <p:tav tm="100000">
                                          <p:val>
                                            <p:strVal val="#ppt_x"/>
                                          </p:val>
                                        </p:tav>
                                      </p:tavLst>
                                    </p:anim>
                                    <p:anim calcmode="lin" valueType="num">
                                      <p:cBhvr>
                                        <p:cTn id="27" dur="400" fill="hold"/>
                                        <p:tgtEl>
                                          <p:spTgt spid="2662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266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266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
                                        <p:tgtEl>
                                          <p:spTgt spid="6"/>
                                        </p:tgtEl>
                                      </p:cBhvr>
                                    </p:animEffect>
                                    <p:anim calcmode="lin" valueType="num">
                                      <p:cBhvr>
                                        <p:cTn id="35" dur="400" fill="hold"/>
                                        <p:tgtEl>
                                          <p:spTgt spid="6"/>
                                        </p:tgtEl>
                                        <p:attrNameLst>
                                          <p:attrName>ppt_x</p:attrName>
                                        </p:attrNameLst>
                                      </p:cBhvr>
                                      <p:tavLst>
                                        <p:tav tm="0">
                                          <p:val>
                                            <p:strVal val="#ppt_x"/>
                                          </p:val>
                                        </p:tav>
                                        <p:tav tm="100000">
                                          <p:val>
                                            <p:strVal val="#ppt_x"/>
                                          </p:val>
                                        </p:tav>
                                      </p:tavLst>
                                    </p:anim>
                                    <p:anim calcmode="lin" valueType="num">
                                      <p:cBhvr>
                                        <p:cTn id="36" dur="400" fill="hold"/>
                                        <p:tgtEl>
                                          <p:spTgt spid="6"/>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6012160" cy="5904656"/>
          </a:xfrm>
          <a:solidFill>
            <a:srgbClr val="FFC000"/>
          </a:solidFill>
        </p:spPr>
        <p:txBody>
          <a:bodyPr>
            <a:normAutofit/>
          </a:bodyPr>
          <a:lstStyle/>
          <a:p>
            <a:pPr>
              <a:buNone/>
            </a:pPr>
            <a:r>
              <a:rPr lang="es-ES" b="1" dirty="0" smtClean="0"/>
              <a:t>    </a:t>
            </a:r>
          </a:p>
          <a:p>
            <a:pPr>
              <a:buNone/>
            </a:pPr>
            <a:r>
              <a:rPr lang="es-ES" sz="3600" b="1" dirty="0" smtClean="0">
                <a:solidFill>
                  <a:srgbClr val="FF0000"/>
                </a:solidFill>
              </a:rPr>
              <a:t>    3)</a:t>
            </a:r>
            <a:r>
              <a:rPr lang="es-ES" b="1" dirty="0" smtClean="0"/>
              <a:t> </a:t>
            </a:r>
            <a:r>
              <a:rPr lang="es-ES" dirty="0" smtClean="0"/>
              <a:t>  Sentimiento de pena o dolor que se tiene hacia quienes sufren. compasión, misericordia. </a:t>
            </a:r>
          </a:p>
          <a:p>
            <a:pPr>
              <a:buNone/>
            </a:pPr>
            <a:r>
              <a:rPr lang="es-ES" b="1" dirty="0" smtClean="0"/>
              <a:t>   </a:t>
            </a:r>
          </a:p>
          <a:p>
            <a:pPr>
              <a:buNone/>
            </a:pPr>
            <a:r>
              <a:rPr lang="es-ES" b="1" dirty="0" smtClean="0"/>
              <a:t>   </a:t>
            </a:r>
            <a:r>
              <a:rPr lang="es-ES" b="1" dirty="0" smtClean="0">
                <a:solidFill>
                  <a:srgbClr val="FF0000"/>
                </a:solidFill>
              </a:rPr>
              <a:t>4)</a:t>
            </a:r>
            <a:r>
              <a:rPr lang="es-ES" b="1" dirty="0" smtClean="0"/>
              <a:t> </a:t>
            </a:r>
            <a:r>
              <a:rPr lang="es-ES" dirty="0" smtClean="0"/>
              <a:t>  Devoción o fervor religioso. </a:t>
            </a:r>
            <a:r>
              <a:rPr lang="es-ES" b="1" dirty="0" smtClean="0"/>
              <a:t>    </a:t>
            </a:r>
          </a:p>
          <a:p>
            <a:pPr>
              <a:buNone/>
            </a:pPr>
            <a:r>
              <a:rPr lang="es-ES" b="1" dirty="0" smtClean="0">
                <a:solidFill>
                  <a:srgbClr val="FF0000"/>
                </a:solidFill>
              </a:rPr>
              <a:t>  </a:t>
            </a:r>
          </a:p>
          <a:p>
            <a:pPr>
              <a:buNone/>
            </a:pPr>
            <a:r>
              <a:rPr lang="es-ES" b="1" dirty="0" smtClean="0">
                <a:solidFill>
                  <a:srgbClr val="FF0000"/>
                </a:solidFill>
              </a:rPr>
              <a:t>5)</a:t>
            </a:r>
            <a:r>
              <a:rPr lang="es-ES" b="1" dirty="0" smtClean="0"/>
              <a:t> </a:t>
            </a:r>
            <a:r>
              <a:rPr lang="es-ES" dirty="0" smtClean="0"/>
              <a:t> </a:t>
            </a:r>
            <a:r>
              <a:rPr lang="es-ES" i="1" dirty="0" smtClean="0"/>
              <a:t> </a:t>
            </a:r>
            <a:r>
              <a:rPr lang="es-ES" dirty="0" smtClean="0"/>
              <a:t>Respeto afectuoso hacia los padres. </a:t>
            </a:r>
          </a:p>
          <a:p>
            <a:endParaRPr lang="es-CO" dirty="0"/>
          </a:p>
        </p:txBody>
      </p:sp>
      <p:pic>
        <p:nvPicPr>
          <p:cNvPr id="1026" name="Picture 2" descr="http://t3.gstatic.com/images?q=tbn:ANd9GcRri6FGeq-MbopRP5oA0BfVuit9j7hWNe3WBFYMPas1MJDfcY1C3g"/>
          <p:cNvPicPr>
            <a:picLocks noChangeAspect="1" noChangeArrowheads="1"/>
          </p:cNvPicPr>
          <p:nvPr/>
        </p:nvPicPr>
        <p:blipFill>
          <a:blip r:embed="rId2" cstate="print"/>
          <a:srcRect/>
          <a:stretch>
            <a:fillRect/>
          </a:stretch>
        </p:blipFill>
        <p:spPr bwMode="auto">
          <a:xfrm>
            <a:off x="6012160" y="260648"/>
            <a:ext cx="2880320" cy="2592288"/>
          </a:xfrm>
          <a:prstGeom prst="rect">
            <a:avLst/>
          </a:prstGeom>
          <a:noFill/>
        </p:spPr>
      </p:pic>
      <p:pic>
        <p:nvPicPr>
          <p:cNvPr id="1028" name="Picture 4" descr="http://t0.gstatic.com/images?q=tbn:ANd9GcQMfJ04uFjWrXaxbTW1moXKI5yFXwGM8I1ZS6KsfIGPTcrVeFZe"/>
          <p:cNvPicPr>
            <a:picLocks noChangeAspect="1" noChangeArrowheads="1"/>
          </p:cNvPicPr>
          <p:nvPr/>
        </p:nvPicPr>
        <p:blipFill>
          <a:blip r:embed="rId3" cstate="print"/>
          <a:srcRect/>
          <a:stretch>
            <a:fillRect/>
          </a:stretch>
        </p:blipFill>
        <p:spPr bwMode="auto">
          <a:xfrm>
            <a:off x="6012160" y="3140968"/>
            <a:ext cx="2880320"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100"/>
                                        <p:tgtEl>
                                          <p:spTgt spid="1026"/>
                                        </p:tgtEl>
                                      </p:cBhvr>
                                    </p:animEffect>
                                    <p:anim calcmode="lin" valueType="num">
                                      <p:cBhvr>
                                        <p:cTn id="26" dur="400" fill="hold"/>
                                        <p:tgtEl>
                                          <p:spTgt spid="1026"/>
                                        </p:tgtEl>
                                        <p:attrNameLst>
                                          <p:attrName>ppt_x</p:attrName>
                                        </p:attrNameLst>
                                      </p:cBhvr>
                                      <p:tavLst>
                                        <p:tav tm="0">
                                          <p:val>
                                            <p:strVal val="#ppt_x"/>
                                          </p:val>
                                        </p:tav>
                                        <p:tav tm="100000">
                                          <p:val>
                                            <p:strVal val="#ppt_x"/>
                                          </p:val>
                                        </p:tav>
                                      </p:tavLst>
                                    </p:anim>
                                    <p:anim calcmode="lin" valueType="num">
                                      <p:cBhvr>
                                        <p:cTn id="27" dur="400" fill="hold"/>
                                        <p:tgtEl>
                                          <p:spTgt spid="102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1028"/>
                                        </p:tgtEl>
                                        <p:attrNameLst>
                                          <p:attrName>style.visibility</p:attrName>
                                        </p:attrNameLst>
                                      </p:cBhvr>
                                      <p:to>
                                        <p:strVal val="visible"/>
                                      </p:to>
                                    </p:set>
                                    <p:animEffect transition="in" filter="fade">
                                      <p:cBhvr>
                                        <p:cTn id="43" dur="100"/>
                                        <p:tgtEl>
                                          <p:spTgt spid="1028"/>
                                        </p:tgtEl>
                                      </p:cBhvr>
                                    </p:animEffect>
                                    <p:anim calcmode="lin" valueType="num">
                                      <p:cBhvr>
                                        <p:cTn id="44" dur="400" fill="hold"/>
                                        <p:tgtEl>
                                          <p:spTgt spid="1028"/>
                                        </p:tgtEl>
                                        <p:attrNameLst>
                                          <p:attrName>ppt_x</p:attrName>
                                        </p:attrNameLst>
                                      </p:cBhvr>
                                      <p:tavLst>
                                        <p:tav tm="0">
                                          <p:val>
                                            <p:strVal val="#ppt_x"/>
                                          </p:val>
                                        </p:tav>
                                        <p:tav tm="100000">
                                          <p:val>
                                            <p:strVal val="#ppt_x"/>
                                          </p:val>
                                        </p:tav>
                                      </p:tavLst>
                                    </p:anim>
                                    <p:anim calcmode="lin" valueType="num">
                                      <p:cBhvr>
                                        <p:cTn id="45" dur="400" fill="hold"/>
                                        <p:tgtEl>
                                          <p:spTgt spid="1028"/>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fade">
                                      <p:cBhvr>
                                        <p:cTn id="52" dur="100"/>
                                        <p:tgtEl>
                                          <p:spTgt spid="3">
                                            <p:txEl>
                                              <p:pRg st="5" end="5"/>
                                            </p:txEl>
                                          </p:spTgt>
                                        </p:tgtEl>
                                      </p:cBhvr>
                                    </p:animEffect>
                                    <p:anim calcmode="lin" valueType="num">
                                      <p:cBhvr>
                                        <p:cTn id="53"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¿Qué otras aplicaciones tiene el termino “piedad” en la Biblia?</a:t>
            </a:r>
            <a:endParaRPr lang="es-CO" dirty="0"/>
          </a:p>
        </p:txBody>
      </p:sp>
      <p:sp>
        <p:nvSpPr>
          <p:cNvPr id="3" name="2 Marcador de contenido"/>
          <p:cNvSpPr>
            <a:spLocks noGrp="1"/>
          </p:cNvSpPr>
          <p:nvPr>
            <p:ph idx="1"/>
          </p:nvPr>
        </p:nvSpPr>
        <p:spPr>
          <a:xfrm>
            <a:off x="0" y="1600200"/>
            <a:ext cx="5724128" cy="5257800"/>
          </a:xfrm>
          <a:solidFill>
            <a:schemeClr val="accent4">
              <a:lumMod val="40000"/>
              <a:lumOff val="60000"/>
            </a:schemeClr>
          </a:solidFill>
        </p:spPr>
        <p:txBody>
          <a:bodyPr>
            <a:normAutofit fontScale="92500" lnSpcReduction="10000"/>
          </a:bodyPr>
          <a:lstStyle/>
          <a:p>
            <a:pPr>
              <a:buNone/>
            </a:pPr>
            <a:r>
              <a:rPr lang="es-CO" dirty="0" smtClean="0"/>
              <a:t>   En el </a:t>
            </a:r>
            <a:r>
              <a:rPr lang="es-CO" dirty="0" smtClean="0">
                <a:hlinkClick r:id="rId2" action="ppaction://hlinkfile" tooltip="Antiguo Testamento"/>
              </a:rPr>
              <a:t>Antiguo Testamento</a:t>
            </a:r>
            <a:r>
              <a:rPr lang="es-CO" dirty="0" smtClean="0"/>
              <a:t> este término se relaciona con la misericordia ("</a:t>
            </a:r>
            <a:r>
              <a:rPr lang="es-CO" b="1" i="1" dirty="0" smtClean="0"/>
              <a:t>Ten</a:t>
            </a:r>
            <a:r>
              <a:rPr lang="es-CO" b="1" i="1" u="sng" dirty="0" smtClean="0">
                <a:solidFill>
                  <a:srgbClr val="0070C0"/>
                </a:solidFill>
              </a:rPr>
              <a:t> piedad</a:t>
            </a:r>
            <a:r>
              <a:rPr lang="es-CO" b="1" i="1" dirty="0" smtClean="0"/>
              <a:t> de mi oh Dios, conforme a tu misericordia</a:t>
            </a:r>
            <a:r>
              <a:rPr lang="es-CO" b="1" dirty="0" smtClean="0"/>
              <a:t>" </a:t>
            </a:r>
            <a:r>
              <a:rPr lang="es-CO" dirty="0" smtClean="0">
                <a:solidFill>
                  <a:srgbClr val="FF0000"/>
                </a:solidFill>
              </a:rPr>
              <a:t>Sal. 51:1</a:t>
            </a:r>
            <a:r>
              <a:rPr lang="es-CO" dirty="0" smtClean="0"/>
              <a:t>).</a:t>
            </a:r>
          </a:p>
          <a:p>
            <a:endParaRPr lang="es-CO" dirty="0" smtClean="0"/>
          </a:p>
          <a:p>
            <a:pPr>
              <a:buNone/>
            </a:pPr>
            <a:r>
              <a:rPr lang="es-CO" dirty="0" smtClean="0"/>
              <a:t>    Pero en el </a:t>
            </a:r>
            <a:r>
              <a:rPr lang="es-CO" dirty="0" smtClean="0">
                <a:hlinkClick r:id="rId3" action="ppaction://hlinkfile" tooltip="Nuevo Testamento"/>
              </a:rPr>
              <a:t>Nuevo Testamento</a:t>
            </a:r>
            <a:r>
              <a:rPr lang="es-CO" dirty="0" smtClean="0"/>
              <a:t> el término </a:t>
            </a:r>
            <a:r>
              <a:rPr lang="es-CO" i="1" dirty="0" smtClean="0"/>
              <a:t>eusebia</a:t>
            </a:r>
            <a:r>
              <a:rPr lang="es-CO" dirty="0" smtClean="0"/>
              <a:t>, traducido como </a:t>
            </a:r>
            <a:r>
              <a:rPr lang="es-CO" b="1" dirty="0" smtClean="0"/>
              <a:t>piedad</a:t>
            </a:r>
            <a:r>
              <a:rPr lang="es-CO" dirty="0" smtClean="0"/>
              <a:t>, incluye tres ideas:</a:t>
            </a:r>
            <a:r>
              <a:rPr lang="es-CO" dirty="0" smtClean="0">
                <a:solidFill>
                  <a:srgbClr val="FF0000"/>
                </a:solidFill>
              </a:rPr>
              <a:t> (1)</a:t>
            </a:r>
            <a:r>
              <a:rPr lang="es-CO" dirty="0" smtClean="0"/>
              <a:t> </a:t>
            </a:r>
            <a:r>
              <a:rPr lang="es-CO" u="sng" dirty="0" smtClean="0">
                <a:solidFill>
                  <a:srgbClr val="0070C0"/>
                </a:solidFill>
              </a:rPr>
              <a:t>temor a Dios</a:t>
            </a:r>
            <a:r>
              <a:rPr lang="es-CO" dirty="0" smtClean="0"/>
              <a:t>,</a:t>
            </a:r>
            <a:r>
              <a:rPr lang="es-CO" dirty="0" smtClean="0">
                <a:solidFill>
                  <a:srgbClr val="FF0000"/>
                </a:solidFill>
              </a:rPr>
              <a:t> (2)</a:t>
            </a:r>
            <a:r>
              <a:rPr lang="es-CO" dirty="0" smtClean="0"/>
              <a:t> </a:t>
            </a:r>
            <a:r>
              <a:rPr lang="es-CO" u="sng" dirty="0" smtClean="0">
                <a:solidFill>
                  <a:srgbClr val="0070C0"/>
                </a:solidFill>
              </a:rPr>
              <a:t>obediencia a sus mandamientos </a:t>
            </a:r>
            <a:r>
              <a:rPr lang="es-CO" dirty="0" smtClean="0"/>
              <a:t>y</a:t>
            </a:r>
            <a:r>
              <a:rPr lang="es-CO" u="sng" dirty="0" smtClean="0">
                <a:solidFill>
                  <a:srgbClr val="FF0000"/>
                </a:solidFill>
              </a:rPr>
              <a:t> (3)</a:t>
            </a:r>
            <a:r>
              <a:rPr lang="es-CO" u="sng" dirty="0" smtClean="0">
                <a:solidFill>
                  <a:srgbClr val="0070C0"/>
                </a:solidFill>
              </a:rPr>
              <a:t> vida religiosa.</a:t>
            </a:r>
          </a:p>
          <a:p>
            <a:endParaRPr lang="es-CO" dirty="0" smtClean="0"/>
          </a:p>
          <a:p>
            <a:endParaRPr lang="es-CO" dirty="0" smtClean="0"/>
          </a:p>
          <a:p>
            <a:endParaRPr lang="es-CO" dirty="0"/>
          </a:p>
        </p:txBody>
      </p:sp>
      <p:pic>
        <p:nvPicPr>
          <p:cNvPr id="4" name="Picture 2" descr="http://t0.gstatic.com/images?q=tbn:ANd9GcRjj4xsjhcB1iR2B9qKDz2oY6WvhHZpByvglHLrRFdsYjhWGqn-Yg"/>
          <p:cNvPicPr>
            <a:picLocks noChangeAspect="1" noChangeArrowheads="1"/>
          </p:cNvPicPr>
          <p:nvPr/>
        </p:nvPicPr>
        <p:blipFill>
          <a:blip r:embed="rId4" cstate="print"/>
          <a:srcRect/>
          <a:stretch>
            <a:fillRect/>
          </a:stretch>
        </p:blipFill>
        <p:spPr bwMode="auto">
          <a:xfrm>
            <a:off x="6084168" y="1844824"/>
            <a:ext cx="2808312" cy="1944216"/>
          </a:xfrm>
          <a:prstGeom prst="rect">
            <a:avLst/>
          </a:prstGeom>
          <a:noFill/>
        </p:spPr>
      </p:pic>
      <p:pic>
        <p:nvPicPr>
          <p:cNvPr id="25602" name="Picture 2" descr="http://t3.gstatic.com/images?q=tbn:ANd9GcSZIcW8XkB1Yo5XoZG0U5cMmq0oBYsaDwpWDduiY6YJNKm4KXXX0g"/>
          <p:cNvPicPr>
            <a:picLocks noChangeAspect="1" noChangeArrowheads="1"/>
          </p:cNvPicPr>
          <p:nvPr/>
        </p:nvPicPr>
        <p:blipFill>
          <a:blip r:embed="rId5" cstate="print"/>
          <a:srcRect/>
          <a:stretch>
            <a:fillRect/>
          </a:stretch>
        </p:blipFill>
        <p:spPr bwMode="auto">
          <a:xfrm>
            <a:off x="6084168" y="4005064"/>
            <a:ext cx="2808312" cy="2304256"/>
          </a:xfrm>
          <a:prstGeom prst="rect">
            <a:avLst/>
          </a:prstGeom>
          <a:solidFill>
            <a:schemeClr val="accent2">
              <a:lumMod val="20000"/>
              <a:lumOff val="80000"/>
            </a:schemeClr>
          </a:solid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fade">
                                      <p:cBhvr>
                                        <p:cTn id="17" dur="100"/>
                                        <p:tgtEl>
                                          <p:spTgt spid="3">
                                            <p:bg/>
                                          </p:spTgt>
                                        </p:tgtEl>
                                      </p:cBhvr>
                                    </p:animEffect>
                                    <p:anim calcmode="lin" valueType="num">
                                      <p:cBhvr>
                                        <p:cTn id="18" dur="400" fill="hold"/>
                                        <p:tgtEl>
                                          <p:spTgt spid="3">
                                            <p:bg/>
                                          </p:spTgt>
                                        </p:tgtEl>
                                        <p:attrNameLst>
                                          <p:attrName>ppt_x</p:attrName>
                                        </p:attrNameLst>
                                      </p:cBhvr>
                                      <p:tavLst>
                                        <p:tav tm="0">
                                          <p:val>
                                            <p:strVal val="#ppt_x"/>
                                          </p:val>
                                        </p:tav>
                                        <p:tav tm="100000">
                                          <p:val>
                                            <p:strVal val="#ppt_x"/>
                                          </p:val>
                                        </p:tav>
                                      </p:tavLst>
                                    </p:anim>
                                    <p:anim calcmode="lin" valueType="num">
                                      <p:cBhvr>
                                        <p:cTn id="19" dur="400" fill="hold"/>
                                        <p:tgtEl>
                                          <p:spTgt spid="3">
                                            <p:bg/>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
                                        <p:tgtEl>
                                          <p:spTgt spid="3">
                                            <p:txEl>
                                              <p:pRg st="0" end="0"/>
                                            </p:txEl>
                                          </p:spTgt>
                                        </p:tgtEl>
                                      </p:cBhvr>
                                    </p:animEffect>
                                    <p:anim calcmode="lin" valueType="num">
                                      <p:cBhvr>
                                        <p:cTn id="2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25602"/>
                                        </p:tgtEl>
                                        <p:attrNameLst>
                                          <p:attrName>style.visibility</p:attrName>
                                        </p:attrNameLst>
                                      </p:cBhvr>
                                      <p:to>
                                        <p:strVal val="visible"/>
                                      </p:to>
                                    </p:set>
                                    <p:anim to="" calcmode="lin" valueType="num">
                                      <p:cBhvr>
                                        <p:cTn id="35" dur="1" fill="hold"/>
                                        <p:tgtEl>
                                          <p:spTgt spid="25602"/>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 calcmode="lin" valueType="num">
                                      <p:cBhvr additive="base">
                                        <p:cTn id="4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¿Qué nos quiere decir el apóstol Pedro con que debemos ser piadosos?</a:t>
            </a:r>
            <a:endParaRPr lang="es-CO" dirty="0"/>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p:spPr>
        <p:txBody>
          <a:bodyPr>
            <a:normAutofit/>
          </a:bodyPr>
          <a:lstStyle/>
          <a:p>
            <a:pPr>
              <a:buNone/>
            </a:pPr>
            <a:r>
              <a:rPr lang="es-CO" dirty="0" smtClean="0"/>
              <a:t>          </a:t>
            </a:r>
            <a:r>
              <a:rPr lang="es-CO" sz="3600" b="1" dirty="0" smtClean="0">
                <a:solidFill>
                  <a:srgbClr val="FF0000"/>
                </a:solidFill>
              </a:rPr>
              <a:t>El énfasis es hacia la vida práctica.</a:t>
            </a:r>
          </a:p>
          <a:p>
            <a:pPr>
              <a:buNone/>
            </a:pPr>
            <a:endParaRPr lang="es-CO" dirty="0" smtClean="0"/>
          </a:p>
          <a:p>
            <a:pPr>
              <a:buNone/>
            </a:pPr>
            <a:r>
              <a:rPr lang="es-CO" dirty="0" smtClean="0"/>
              <a:t>    “Si alguno enseña otra cosa y no se conforma a las sanas palabras</a:t>
            </a:r>
            <a:r>
              <a:rPr lang="es-CO" baseline="30000" dirty="0" smtClean="0"/>
              <a:t> </a:t>
            </a:r>
            <a:r>
              <a:rPr lang="es-CO" dirty="0" smtClean="0"/>
              <a:t>de nuestro Señor Jesucristo y a la</a:t>
            </a:r>
            <a:r>
              <a:rPr lang="es-CO" dirty="0" smtClean="0">
                <a:solidFill>
                  <a:srgbClr val="0070C0"/>
                </a:solidFill>
              </a:rPr>
              <a:t> doctrina que es conforme a la piedad</a:t>
            </a:r>
            <a:r>
              <a:rPr lang="es-CO" dirty="0" smtClean="0"/>
              <a:t>,  </a:t>
            </a:r>
            <a:r>
              <a:rPr lang="es-CO" baseline="30000" dirty="0" smtClean="0"/>
              <a:t>4</a:t>
            </a:r>
            <a:r>
              <a:rPr lang="es-CO" dirty="0" smtClean="0"/>
              <a:t> está </a:t>
            </a:r>
            <a:r>
              <a:rPr lang="es-CO" dirty="0" smtClean="0">
                <a:solidFill>
                  <a:srgbClr val="0070C0"/>
                </a:solidFill>
              </a:rPr>
              <a:t>envanecido, nada sabe”</a:t>
            </a:r>
            <a:r>
              <a:rPr lang="es-CO" dirty="0" smtClean="0"/>
              <a:t> </a:t>
            </a:r>
            <a:r>
              <a:rPr lang="es-CO" dirty="0" smtClean="0">
                <a:solidFill>
                  <a:srgbClr val="FF0000"/>
                </a:solidFill>
              </a:rPr>
              <a:t>(1 Timoteo. 6:3)</a:t>
            </a:r>
            <a:r>
              <a:rPr lang="es-CO" dirty="0" smtClean="0"/>
              <a:t>. O sea, que la </a:t>
            </a:r>
            <a:r>
              <a:rPr lang="es-CO" b="1" dirty="0" smtClean="0"/>
              <a:t>piedad</a:t>
            </a:r>
            <a:r>
              <a:rPr lang="es-CO" dirty="0" smtClean="0"/>
              <a:t> es la doctrina puesta en </a:t>
            </a:r>
            <a:r>
              <a:rPr lang="es-CO" b="1" u="sng" dirty="0" smtClean="0">
                <a:solidFill>
                  <a:srgbClr val="0070C0"/>
                </a:solidFill>
              </a:rPr>
              <a:t>acción, vivida, practicada</a:t>
            </a:r>
            <a:r>
              <a:rPr lang="es-CO" dirty="0" smtClean="0"/>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¿Cómo demostró Abrahán que era piadoso?</a:t>
            </a:r>
            <a:endParaRPr lang="es-CO" dirty="0"/>
          </a:p>
        </p:txBody>
      </p:sp>
      <p:sp>
        <p:nvSpPr>
          <p:cNvPr id="3" name="2 Marcador de contenido"/>
          <p:cNvSpPr>
            <a:spLocks noGrp="1"/>
          </p:cNvSpPr>
          <p:nvPr>
            <p:ph idx="1"/>
          </p:nvPr>
        </p:nvSpPr>
        <p:spPr>
          <a:xfrm>
            <a:off x="0" y="1600200"/>
            <a:ext cx="5724128" cy="5257800"/>
          </a:xfrm>
          <a:solidFill>
            <a:schemeClr val="accent2">
              <a:lumMod val="20000"/>
              <a:lumOff val="80000"/>
            </a:schemeClr>
          </a:solidFill>
        </p:spPr>
        <p:txBody>
          <a:bodyPr>
            <a:normAutofit/>
          </a:bodyPr>
          <a:lstStyle/>
          <a:p>
            <a:pPr>
              <a:buNone/>
            </a:pPr>
            <a:r>
              <a:rPr lang="es-CO" dirty="0" smtClean="0"/>
              <a:t>                    </a:t>
            </a:r>
            <a:r>
              <a:rPr lang="es-CO" dirty="0" smtClean="0">
                <a:solidFill>
                  <a:srgbClr val="FF0000"/>
                </a:solidFill>
              </a:rPr>
              <a:t>Génesis 12:1, 4</a:t>
            </a:r>
            <a:r>
              <a:rPr lang="es-CO" dirty="0" smtClean="0"/>
              <a:t>.</a:t>
            </a:r>
          </a:p>
          <a:p>
            <a:pPr algn="ctr">
              <a:buNone/>
            </a:pPr>
            <a:r>
              <a:rPr lang="es-CO" dirty="0" smtClean="0"/>
              <a:t>    Pero Jehová había dicho a Abram: </a:t>
            </a:r>
            <a:r>
              <a:rPr lang="es-CO" u="sng" dirty="0" smtClean="0">
                <a:solidFill>
                  <a:srgbClr val="0070C0"/>
                </a:solidFill>
              </a:rPr>
              <a:t>Vete de tu tierra y de tu parentela, y de la casa de tu padre</a:t>
            </a:r>
            <a:r>
              <a:rPr lang="es-CO" dirty="0" smtClean="0"/>
              <a:t>, a la tierra que te mostraré. 4 </a:t>
            </a:r>
            <a:r>
              <a:rPr lang="es-CO" u="sng" dirty="0" smtClean="0">
                <a:solidFill>
                  <a:srgbClr val="0070C0"/>
                </a:solidFill>
              </a:rPr>
              <a:t>Y se fue Abram, como Jehová le dijo;</a:t>
            </a:r>
            <a:r>
              <a:rPr lang="es-CO" dirty="0" smtClean="0"/>
              <a:t>  Y era Abram de edad de</a:t>
            </a:r>
            <a:r>
              <a:rPr lang="es-CO" u="sng" dirty="0" smtClean="0">
                <a:solidFill>
                  <a:srgbClr val="0070C0"/>
                </a:solidFill>
              </a:rPr>
              <a:t> setenta y cinco años</a:t>
            </a:r>
            <a:r>
              <a:rPr lang="es-CO" dirty="0" smtClean="0"/>
              <a:t> cuando salió de Harán. </a:t>
            </a:r>
          </a:p>
          <a:p>
            <a:endParaRPr lang="es-CO" dirty="0" smtClean="0"/>
          </a:p>
          <a:p>
            <a:endParaRPr lang="es-CO" dirty="0" smtClean="0"/>
          </a:p>
          <a:p>
            <a:endParaRPr lang="es-CO" dirty="0"/>
          </a:p>
        </p:txBody>
      </p:sp>
      <p:pic>
        <p:nvPicPr>
          <p:cNvPr id="79874" name="Picture 2" descr="http://t3.gstatic.com/images?q=tbn:ANd9GcTVlRhvvYVNtIkkO4wuxj16TdmryD52PKPJCAjgt9RQh0ttlQaXjQ"/>
          <p:cNvPicPr>
            <a:picLocks noChangeAspect="1" noChangeArrowheads="1"/>
          </p:cNvPicPr>
          <p:nvPr/>
        </p:nvPicPr>
        <p:blipFill>
          <a:blip r:embed="rId2" cstate="print"/>
          <a:srcRect/>
          <a:stretch>
            <a:fillRect/>
          </a:stretch>
        </p:blipFill>
        <p:spPr bwMode="auto">
          <a:xfrm>
            <a:off x="6012160" y="1484784"/>
            <a:ext cx="3131840" cy="2376264"/>
          </a:xfrm>
          <a:prstGeom prst="rect">
            <a:avLst/>
          </a:prstGeom>
          <a:noFill/>
        </p:spPr>
      </p:pic>
      <p:sp>
        <p:nvSpPr>
          <p:cNvPr id="5" name="4 Rectángulo"/>
          <p:cNvSpPr/>
          <p:nvPr/>
        </p:nvSpPr>
        <p:spPr>
          <a:xfrm>
            <a:off x="5868144" y="4149080"/>
            <a:ext cx="3275856" cy="2554545"/>
          </a:xfrm>
          <a:prstGeom prst="rect">
            <a:avLst/>
          </a:prstGeom>
          <a:solidFill>
            <a:srgbClr val="92D050"/>
          </a:solidFill>
        </p:spPr>
        <p:txBody>
          <a:bodyPr wrap="square">
            <a:spAutoFit/>
          </a:bodyPr>
          <a:lstStyle/>
          <a:p>
            <a:pPr algn="ctr"/>
            <a:r>
              <a:rPr lang="es-CO" sz="2000" dirty="0" smtClean="0"/>
              <a:t> Abrahán podría haberse quedado a vivir en Ur, en medio de paganos, pero salió de allí a vivir en una tierra que él no conocía, ¿porqué lo hiso? Porque Dios se lo pedía, y punto. Esto demostraba su piedad</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79874"/>
                                        </p:tgtEl>
                                        <p:attrNameLst>
                                          <p:attrName>style.visibility</p:attrName>
                                        </p:attrNameLst>
                                      </p:cBhvr>
                                      <p:to>
                                        <p:strVal val="visible"/>
                                      </p:to>
                                    </p:set>
                                    <p:animEffect transition="in" filter="fade">
                                      <p:cBhvr>
                                        <p:cTn id="16" dur="100"/>
                                        <p:tgtEl>
                                          <p:spTgt spid="79874"/>
                                        </p:tgtEl>
                                      </p:cBhvr>
                                    </p:animEffect>
                                    <p:anim calcmode="lin" valueType="num">
                                      <p:cBhvr>
                                        <p:cTn id="17" dur="400" fill="hold"/>
                                        <p:tgtEl>
                                          <p:spTgt spid="79874"/>
                                        </p:tgtEl>
                                        <p:attrNameLst>
                                          <p:attrName>ppt_x</p:attrName>
                                        </p:attrNameLst>
                                      </p:cBhvr>
                                      <p:tavLst>
                                        <p:tav tm="0">
                                          <p:val>
                                            <p:strVal val="#ppt_x"/>
                                          </p:val>
                                        </p:tav>
                                        <p:tav tm="100000">
                                          <p:val>
                                            <p:strVal val="#ppt_x"/>
                                          </p:val>
                                        </p:tav>
                                      </p:tavLst>
                                    </p:anim>
                                    <p:anim calcmode="lin" valueType="num">
                                      <p:cBhvr>
                                        <p:cTn id="18" dur="400" fill="hold"/>
                                        <p:tgtEl>
                                          <p:spTgt spid="7987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798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798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Effect transition="in" filter="fade">
                                      <p:cBhvr>
                                        <p:cTn id="25" dur="100"/>
                                        <p:tgtEl>
                                          <p:spTgt spid="3">
                                            <p:bg/>
                                          </p:spTgt>
                                        </p:tgtEl>
                                      </p:cBhvr>
                                    </p:animEffect>
                                    <p:anim calcmode="lin" valueType="num">
                                      <p:cBhvr>
                                        <p:cTn id="26" dur="400" fill="hold"/>
                                        <p:tgtEl>
                                          <p:spTgt spid="3">
                                            <p:bg/>
                                          </p:spTgt>
                                        </p:tgtEl>
                                        <p:attrNameLst>
                                          <p:attrName>ppt_x</p:attrName>
                                        </p:attrNameLst>
                                      </p:cBhvr>
                                      <p:tavLst>
                                        <p:tav tm="0">
                                          <p:val>
                                            <p:strVal val="#ppt_x"/>
                                          </p:val>
                                        </p:tav>
                                        <p:tav tm="100000">
                                          <p:val>
                                            <p:strVal val="#ppt_x"/>
                                          </p:val>
                                        </p:tav>
                                      </p:tavLst>
                                    </p:anim>
                                    <p:anim calcmode="lin" valueType="num">
                                      <p:cBhvr>
                                        <p:cTn id="27" dur="400" fill="hold"/>
                                        <p:tgtEl>
                                          <p:spTgt spid="3">
                                            <p:bg/>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0" end="0"/>
                                            </p:txEl>
                                          </p:spTgt>
                                        </p:tgtEl>
                                        <p:attrNameLst>
                                          <p:attrName>style.visibility</p:attrName>
                                        </p:attrNameLst>
                                      </p:cBhvr>
                                      <p:to>
                                        <p:strVal val="visible"/>
                                      </p:to>
                                    </p:set>
                                    <p:animEffect transition="in" filter="fade">
                                      <p:cBhvr>
                                        <p:cTn id="34" dur="100"/>
                                        <p:tgtEl>
                                          <p:spTgt spid="3">
                                            <p:txEl>
                                              <p:pRg st="0" end="0"/>
                                            </p:txEl>
                                          </p:spTgt>
                                        </p:tgtEl>
                                      </p:cBhvr>
                                    </p:animEffect>
                                    <p:anim calcmode="lin" valueType="num">
                                      <p:cBhvr>
                                        <p:cTn id="35"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fade">
                                      <p:cBhvr>
                                        <p:cTn id="43" dur="100"/>
                                        <p:tgtEl>
                                          <p:spTgt spid="3">
                                            <p:txEl>
                                              <p:pRg st="1" end="1"/>
                                            </p:txEl>
                                          </p:spTgt>
                                        </p:tgtEl>
                                      </p:cBhvr>
                                    </p:animEffect>
                                    <p:anim calcmode="lin" valueType="num">
                                      <p:cBhvr>
                                        <p:cTn id="44"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
                                        <p:tgtEl>
                                          <p:spTgt spid="5"/>
                                        </p:tgtEl>
                                      </p:cBhvr>
                                    </p:animEffect>
                                    <p:anim calcmode="lin" valueType="num">
                                      <p:cBhvr>
                                        <p:cTn id="53" dur="400" fill="hold"/>
                                        <p:tgtEl>
                                          <p:spTgt spid="5"/>
                                        </p:tgtEl>
                                        <p:attrNameLst>
                                          <p:attrName>ppt_x</p:attrName>
                                        </p:attrNameLst>
                                      </p:cBhvr>
                                      <p:tavLst>
                                        <p:tav tm="0">
                                          <p:val>
                                            <p:strVal val="#ppt_x"/>
                                          </p:val>
                                        </p:tav>
                                        <p:tav tm="100000">
                                          <p:val>
                                            <p:strVal val="#ppt_x"/>
                                          </p:val>
                                        </p:tav>
                                      </p:tavLst>
                                    </p:anim>
                                    <p:anim calcmode="lin" valueType="num">
                                      <p:cBhvr>
                                        <p:cTn id="54" dur="400" fill="hold"/>
                                        <p:tgtEl>
                                          <p:spTgt spid="5"/>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1">
              <a:lumMod val="20000"/>
              <a:lumOff val="80000"/>
            </a:schemeClr>
          </a:solidFill>
        </p:spPr>
        <p:txBody>
          <a:bodyPr>
            <a:normAutofit fontScale="92500" lnSpcReduction="20000"/>
          </a:bodyPr>
          <a:lstStyle/>
          <a:p>
            <a:pPr>
              <a:buNone/>
            </a:pPr>
            <a:r>
              <a:rPr lang="es-CO" dirty="0" smtClean="0"/>
              <a:t>    En los tiempos Bíblicos, una persona de vida religiosa </a:t>
            </a:r>
            <a:r>
              <a:rPr lang="es-CO" dirty="0" smtClean="0">
                <a:solidFill>
                  <a:srgbClr val="0070C0"/>
                </a:solidFill>
              </a:rPr>
              <a:t>sincera</a:t>
            </a:r>
            <a:r>
              <a:rPr lang="es-CO" dirty="0" smtClean="0"/>
              <a:t>, era llamada piadosa. Así se nos habla de Simeón (".</a:t>
            </a:r>
            <a:r>
              <a:rPr lang="es-CO" i="1" dirty="0" smtClean="0"/>
              <a:t>.</a:t>
            </a:r>
            <a:r>
              <a:rPr lang="es-CO" b="1" i="1" dirty="0" smtClean="0"/>
              <a:t>.este hombre, justo y </a:t>
            </a:r>
            <a:r>
              <a:rPr lang="es-CO" b="1" i="1" u="sng" dirty="0" smtClean="0">
                <a:solidFill>
                  <a:srgbClr val="0070C0"/>
                </a:solidFill>
              </a:rPr>
              <a:t>piadoso</a:t>
            </a:r>
            <a:r>
              <a:rPr lang="es-CO" b="1" i="1" dirty="0" smtClean="0"/>
              <a:t>, esperaba la consolación de Israel</a:t>
            </a:r>
            <a:r>
              <a:rPr lang="es-CO" b="1" dirty="0" smtClean="0"/>
              <a:t>"</a:t>
            </a:r>
            <a:r>
              <a:rPr lang="es-CO" dirty="0" smtClean="0"/>
              <a:t> </a:t>
            </a:r>
            <a:r>
              <a:rPr lang="es-CO" dirty="0" smtClean="0">
                <a:solidFill>
                  <a:srgbClr val="FF0000"/>
                </a:solidFill>
              </a:rPr>
              <a:t>Lucas. 2:25</a:t>
            </a:r>
            <a:r>
              <a:rPr lang="es-CO" dirty="0" smtClean="0"/>
              <a:t>). </a:t>
            </a:r>
          </a:p>
          <a:p>
            <a:endParaRPr lang="es-CO" dirty="0" smtClean="0"/>
          </a:p>
          <a:p>
            <a:pPr>
              <a:buNone/>
            </a:pPr>
            <a:r>
              <a:rPr lang="es-CO" dirty="0" smtClean="0"/>
              <a:t>    En el día de Pentecostés, "</a:t>
            </a:r>
            <a:r>
              <a:rPr lang="es-CO" i="1" dirty="0" smtClean="0"/>
              <a:t>moraban... en Jerusalén judíos, </a:t>
            </a:r>
            <a:r>
              <a:rPr lang="es-CO" i="1" u="sng" dirty="0" smtClean="0">
                <a:solidFill>
                  <a:srgbClr val="0070C0"/>
                </a:solidFill>
              </a:rPr>
              <a:t>varones piadosos</a:t>
            </a:r>
            <a:r>
              <a:rPr lang="es-CO" i="1" dirty="0" smtClean="0"/>
              <a:t>, de todas las naciones bajo el cielo</a:t>
            </a:r>
            <a:r>
              <a:rPr lang="es-CO" dirty="0" smtClean="0"/>
              <a:t>" </a:t>
            </a:r>
            <a:r>
              <a:rPr lang="es-CO" dirty="0" smtClean="0">
                <a:solidFill>
                  <a:srgbClr val="FF0000"/>
                </a:solidFill>
              </a:rPr>
              <a:t>(Hechos. 2:25). </a:t>
            </a:r>
          </a:p>
          <a:p>
            <a:pPr>
              <a:buNone/>
            </a:pPr>
            <a:endParaRPr lang="es-CO" dirty="0" smtClean="0">
              <a:solidFill>
                <a:srgbClr val="FF0000"/>
              </a:solidFill>
            </a:endParaRPr>
          </a:p>
          <a:p>
            <a:pPr>
              <a:buNone/>
            </a:pPr>
            <a:r>
              <a:rPr lang="es-CO" dirty="0" smtClean="0">
                <a:solidFill>
                  <a:srgbClr val="FF0000"/>
                </a:solidFill>
              </a:rPr>
              <a:t>   </a:t>
            </a:r>
            <a:r>
              <a:rPr lang="es-CO" dirty="0" smtClean="0"/>
              <a:t> Dios siempre ha tenido hombres y mujeres “</a:t>
            </a:r>
            <a:r>
              <a:rPr lang="es-CO" b="1" u="sng" dirty="0" smtClean="0">
                <a:solidFill>
                  <a:srgbClr val="0070C0"/>
                </a:solidFill>
              </a:rPr>
              <a:t>piadosos y justos</a:t>
            </a:r>
            <a:r>
              <a:rPr lang="es-CO" dirty="0" smtClean="0"/>
              <a:t>” sobre la tierra, desde Abel hasta el último creyente que exista sobre la tierra.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44825"/>
            <a:ext cx="8229600" cy="1944216"/>
          </a:xfrm>
        </p:spPr>
        <p:txBody>
          <a:bodyPr>
            <a:normAutofit/>
          </a:bodyPr>
          <a:lstStyle/>
          <a:p>
            <a:pPr>
              <a:buNone/>
            </a:pPr>
            <a:r>
              <a:rPr lang="es-CO" sz="3600" b="1" dirty="0" smtClean="0"/>
              <a:t>   </a:t>
            </a:r>
            <a:r>
              <a:rPr lang="es-CO" sz="3600" dirty="0" smtClean="0"/>
              <a:t>Quiere decir:</a:t>
            </a:r>
            <a:r>
              <a:rPr lang="es-CO" sz="3600" b="1" dirty="0" smtClean="0"/>
              <a:t> “</a:t>
            </a:r>
            <a:r>
              <a:rPr lang="es-CO" sz="3600" u="sng" dirty="0" smtClean="0">
                <a:solidFill>
                  <a:srgbClr val="0070C0"/>
                </a:solidFill>
              </a:rPr>
              <a:t>A</a:t>
            </a:r>
            <a:r>
              <a:rPr lang="es-CO" sz="2800" u="sng" dirty="0" smtClean="0">
                <a:solidFill>
                  <a:srgbClr val="0070C0"/>
                </a:solidFill>
              </a:rPr>
              <a:t>mor por los hermanos</a:t>
            </a:r>
            <a:r>
              <a:rPr lang="es-CO" sz="2800" dirty="0" smtClean="0"/>
              <a:t>”. En el griego, esta palabra implicaba “amor” a los </a:t>
            </a:r>
            <a:r>
              <a:rPr lang="es-CO" sz="2800" u="sng" dirty="0" smtClean="0">
                <a:solidFill>
                  <a:srgbClr val="0070C0"/>
                </a:solidFill>
              </a:rPr>
              <a:t>consanguíneos</a:t>
            </a:r>
            <a:r>
              <a:rPr lang="es-CO" sz="2800" dirty="0" smtClean="0"/>
              <a:t>, pero en el N. T. Abarca a todos los </a:t>
            </a:r>
            <a:r>
              <a:rPr lang="es-CO" sz="2800" u="sng" dirty="0" smtClean="0">
                <a:solidFill>
                  <a:srgbClr val="0070C0"/>
                </a:solidFill>
              </a:rPr>
              <a:t>miembros</a:t>
            </a:r>
            <a:r>
              <a:rPr lang="es-CO" sz="2800" dirty="0" smtClean="0"/>
              <a:t> de la iglesia</a:t>
            </a:r>
            <a:r>
              <a:rPr lang="es-CO" sz="2800" dirty="0" smtClean="0">
                <a:solidFill>
                  <a:srgbClr val="FF0000"/>
                </a:solidFill>
              </a:rPr>
              <a:t> (Romanos 12:10).</a:t>
            </a:r>
          </a:p>
        </p:txBody>
      </p:sp>
      <p:sp>
        <p:nvSpPr>
          <p:cNvPr id="4" name="3 Rectángulo redondeado"/>
          <p:cNvSpPr/>
          <p:nvPr/>
        </p:nvSpPr>
        <p:spPr>
          <a:xfrm>
            <a:off x="323528" y="260648"/>
            <a:ext cx="8424936" cy="14184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400" b="1" u="sng" dirty="0" smtClean="0">
                <a:solidFill>
                  <a:srgbClr val="FFFF00"/>
                </a:solidFill>
              </a:rPr>
              <a:t>El séptimo peldaño de la escala de las virtudes.</a:t>
            </a:r>
            <a:r>
              <a:rPr lang="es-CO" sz="4400" b="1" dirty="0" smtClean="0"/>
              <a:t> Afecto fraternal</a:t>
            </a:r>
            <a:endParaRPr lang="es-CO" sz="4400" b="1" u="sng" dirty="0" smtClean="0">
              <a:solidFill>
                <a:srgbClr val="FFFF00"/>
              </a:solidFill>
            </a:endParaRPr>
          </a:p>
        </p:txBody>
      </p:sp>
      <p:pic>
        <p:nvPicPr>
          <p:cNvPr id="23554" name="Picture 2" descr="http://t0.gstatic.com/images?q=tbn:ANd9GcRMaUwTFv3DwrJrOcIn2LHZMFJ09X8PTbgVsXYd6xP77Wl0q8S1gQ"/>
          <p:cNvPicPr>
            <a:picLocks noChangeAspect="1" noChangeArrowheads="1"/>
          </p:cNvPicPr>
          <p:nvPr/>
        </p:nvPicPr>
        <p:blipFill>
          <a:blip r:embed="rId2" cstate="print"/>
          <a:srcRect/>
          <a:stretch>
            <a:fillRect/>
          </a:stretch>
        </p:blipFill>
        <p:spPr bwMode="auto">
          <a:xfrm>
            <a:off x="5220072" y="3861048"/>
            <a:ext cx="3600400" cy="2619375"/>
          </a:xfrm>
          <a:prstGeom prst="rect">
            <a:avLst/>
          </a:prstGeom>
          <a:noFill/>
        </p:spPr>
      </p:pic>
      <p:sp>
        <p:nvSpPr>
          <p:cNvPr id="6" name="5 Rectángulo"/>
          <p:cNvSpPr/>
          <p:nvPr/>
        </p:nvSpPr>
        <p:spPr>
          <a:xfrm>
            <a:off x="395536" y="4149080"/>
            <a:ext cx="4464496" cy="2246769"/>
          </a:xfrm>
          <a:prstGeom prst="rect">
            <a:avLst/>
          </a:prstGeom>
          <a:solidFill>
            <a:schemeClr val="accent2">
              <a:lumMod val="20000"/>
              <a:lumOff val="80000"/>
            </a:schemeClr>
          </a:solidFill>
        </p:spPr>
        <p:txBody>
          <a:bodyPr wrap="square">
            <a:spAutoFit/>
          </a:bodyPr>
          <a:lstStyle/>
          <a:p>
            <a:pPr algn="ctr">
              <a:buNone/>
            </a:pPr>
            <a:r>
              <a:rPr lang="es-CO" sz="2800" dirty="0" smtClean="0"/>
              <a:t> Si en una iglesia oreada por el paganismo había gran necesidad de genuino amor, no es menos necesario  en la iglesia moderna. </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23554"/>
                                        </p:tgtEl>
                                        <p:attrNameLst>
                                          <p:attrName>style.visibility</p:attrName>
                                        </p:attrNameLst>
                                      </p:cBhvr>
                                      <p:to>
                                        <p:strVal val="visible"/>
                                      </p:to>
                                    </p:set>
                                    <p:animEffect transition="in" filter="fade">
                                      <p:cBhvr>
                                        <p:cTn id="16" dur="100"/>
                                        <p:tgtEl>
                                          <p:spTgt spid="23554"/>
                                        </p:tgtEl>
                                      </p:cBhvr>
                                    </p:animEffect>
                                    <p:anim calcmode="lin" valueType="num">
                                      <p:cBhvr>
                                        <p:cTn id="17" dur="400" fill="hold"/>
                                        <p:tgtEl>
                                          <p:spTgt spid="23554"/>
                                        </p:tgtEl>
                                        <p:attrNameLst>
                                          <p:attrName>ppt_x</p:attrName>
                                        </p:attrNameLst>
                                      </p:cBhvr>
                                      <p:tavLst>
                                        <p:tav tm="0">
                                          <p:val>
                                            <p:strVal val="#ppt_x"/>
                                          </p:val>
                                        </p:tav>
                                        <p:tav tm="100000">
                                          <p:val>
                                            <p:strVal val="#ppt_x"/>
                                          </p:val>
                                        </p:tav>
                                      </p:tavLst>
                                    </p:anim>
                                    <p:anim calcmode="lin" valueType="num">
                                      <p:cBhvr>
                                        <p:cTn id="18" dur="400" fill="hold"/>
                                        <p:tgtEl>
                                          <p:spTgt spid="2355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2355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2355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
                                        <p:tgtEl>
                                          <p:spTgt spid="6"/>
                                        </p:tgtEl>
                                      </p:cBhvr>
                                    </p:animEffect>
                                    <p:anim calcmode="lin" valueType="num">
                                      <p:cBhvr>
                                        <p:cTn id="26" dur="400" fill="hold"/>
                                        <p:tgtEl>
                                          <p:spTgt spid="6"/>
                                        </p:tgtEl>
                                        <p:attrNameLst>
                                          <p:attrName>ppt_x</p:attrName>
                                        </p:attrNameLst>
                                      </p:cBhvr>
                                      <p:tavLst>
                                        <p:tav tm="0">
                                          <p:val>
                                            <p:strVal val="#ppt_x"/>
                                          </p:val>
                                        </p:tav>
                                        <p:tav tm="100000">
                                          <p:val>
                                            <p:strVal val="#ppt_x"/>
                                          </p:val>
                                        </p:tav>
                                      </p:tavLst>
                                    </p:anim>
                                    <p:anim calcmode="lin" valueType="num">
                                      <p:cBhvr>
                                        <p:cTn id="27" dur="400" fill="hold"/>
                                        <p:tgtEl>
                                          <p:spTgt spid="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3">
              <a:lumMod val="40000"/>
              <a:lumOff val="60000"/>
            </a:schemeClr>
          </a:solidFill>
        </p:spPr>
        <p:txBody>
          <a:bodyPr>
            <a:normAutofit/>
          </a:bodyPr>
          <a:lstStyle/>
          <a:p>
            <a:pPr>
              <a:buNone/>
            </a:pPr>
            <a:r>
              <a:rPr lang="es-CO" b="1" dirty="0" smtClean="0"/>
              <a:t>    </a:t>
            </a:r>
          </a:p>
          <a:p>
            <a:pPr algn="ctr">
              <a:buNone/>
            </a:pPr>
            <a:r>
              <a:rPr lang="es-CO" b="1" dirty="0" smtClean="0"/>
              <a:t>    </a:t>
            </a:r>
            <a:r>
              <a:rPr lang="es-CO" dirty="0" smtClean="0"/>
              <a:t>El apóstol Pablo se une al llamado del apóstol Pedro diciendo:</a:t>
            </a:r>
            <a:r>
              <a:rPr lang="es-CO" b="1" dirty="0" smtClean="0"/>
              <a:t>  “Seguid amándoos unos a otros con </a:t>
            </a:r>
            <a:r>
              <a:rPr lang="es-CO" b="1" u="sng" dirty="0" smtClean="0">
                <a:solidFill>
                  <a:srgbClr val="0070C0"/>
                </a:solidFill>
              </a:rPr>
              <a:t>amor fraternal</a:t>
            </a:r>
            <a:r>
              <a:rPr lang="es-CO" b="1" dirty="0" smtClean="0"/>
              <a:t>” </a:t>
            </a:r>
            <a:r>
              <a:rPr lang="es-CO" dirty="0" smtClean="0">
                <a:solidFill>
                  <a:srgbClr val="FF0000"/>
                </a:solidFill>
              </a:rPr>
              <a:t>(Hebreos 13:1)</a:t>
            </a:r>
          </a:p>
          <a:p>
            <a:pPr>
              <a:buNone/>
            </a:pPr>
            <a:endParaRPr lang="es-CO" dirty="0" smtClean="0"/>
          </a:p>
          <a:p>
            <a:pPr algn="ctr">
              <a:buNone/>
            </a:pPr>
            <a:r>
              <a:rPr lang="es-CO" dirty="0" smtClean="0"/>
              <a:t>    El amor de amigos debe permanecer y manifestarse siempre en nosotros, </a:t>
            </a:r>
            <a:r>
              <a:rPr lang="es-CO" dirty="0" smtClean="0">
                <a:solidFill>
                  <a:srgbClr val="0070C0"/>
                </a:solidFill>
              </a:rPr>
              <a:t>a pesar de que hayan diferencias de opiniones, enojos, etc.</a:t>
            </a:r>
            <a:r>
              <a:rPr lang="es-CO" b="1" dirty="0" smtClean="0">
                <a:solidFill>
                  <a:srgbClr val="0070C0"/>
                </a:solidFill>
              </a:rPr>
              <a:t/>
            </a:r>
            <a:br>
              <a:rPr lang="es-CO" b="1" dirty="0" smtClean="0">
                <a:solidFill>
                  <a:srgbClr val="0070C0"/>
                </a:solidFill>
              </a:rPr>
            </a:br>
            <a:endParaRPr lang="es-CO"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8686800" cy="6309320"/>
          </a:xfrm>
          <a:solidFill>
            <a:schemeClr val="accent3">
              <a:lumMod val="20000"/>
              <a:lumOff val="80000"/>
            </a:schemeClr>
          </a:solidFill>
        </p:spPr>
        <p:txBody>
          <a:bodyPr>
            <a:normAutofit fontScale="85000" lnSpcReduction="20000"/>
          </a:bodyPr>
          <a:lstStyle/>
          <a:p>
            <a:pPr>
              <a:buNone/>
            </a:pPr>
            <a:r>
              <a:rPr lang="es-CO" b="1" dirty="0" smtClean="0"/>
              <a:t>    </a:t>
            </a:r>
            <a:r>
              <a:rPr lang="es-CO" dirty="0" smtClean="0"/>
              <a:t>El sabio Salomón dice que:</a:t>
            </a:r>
            <a:r>
              <a:rPr lang="es-CO" b="1" dirty="0" smtClean="0"/>
              <a:t> “En todo tiempo ama el amigo”  </a:t>
            </a:r>
            <a:r>
              <a:rPr lang="es-CO" b="1" dirty="0" smtClean="0">
                <a:solidFill>
                  <a:srgbClr val="FF0000"/>
                </a:solidFill>
              </a:rPr>
              <a:t>(Proverbios.  17:17):</a:t>
            </a:r>
          </a:p>
          <a:p>
            <a:pPr>
              <a:buNone/>
            </a:pPr>
            <a:endParaRPr lang="es-CO" b="1" dirty="0" smtClean="0"/>
          </a:p>
          <a:p>
            <a:pPr>
              <a:buNone/>
            </a:pPr>
            <a:r>
              <a:rPr lang="es-CO" b="1" dirty="0" smtClean="0"/>
              <a:t>   </a:t>
            </a:r>
            <a:r>
              <a:rPr lang="es-CO" dirty="0" smtClean="0"/>
              <a:t> Leemos en la Biblia que para todo hay un tiempo debajo de la tierra, tiempo de </a:t>
            </a:r>
            <a:r>
              <a:rPr lang="es-CO" dirty="0" smtClean="0">
                <a:solidFill>
                  <a:srgbClr val="0070C0"/>
                </a:solidFill>
              </a:rPr>
              <a:t>nacer</a:t>
            </a:r>
            <a:r>
              <a:rPr lang="es-CO" dirty="0" smtClean="0"/>
              <a:t>, tiempo de </a:t>
            </a:r>
            <a:r>
              <a:rPr lang="es-CO" dirty="0" smtClean="0">
                <a:solidFill>
                  <a:srgbClr val="0070C0"/>
                </a:solidFill>
              </a:rPr>
              <a:t>morir</a:t>
            </a:r>
            <a:r>
              <a:rPr lang="es-CO" dirty="0" smtClean="0"/>
              <a:t>, tiempo de </a:t>
            </a:r>
            <a:r>
              <a:rPr lang="es-CO" dirty="0" smtClean="0">
                <a:solidFill>
                  <a:srgbClr val="0070C0"/>
                </a:solidFill>
              </a:rPr>
              <a:t>llorar</a:t>
            </a:r>
            <a:r>
              <a:rPr lang="es-CO" dirty="0" smtClean="0"/>
              <a:t>, tiempo de </a:t>
            </a:r>
            <a:r>
              <a:rPr lang="es-CO" dirty="0" smtClean="0">
                <a:solidFill>
                  <a:srgbClr val="0070C0"/>
                </a:solidFill>
              </a:rPr>
              <a:t>reír</a:t>
            </a:r>
            <a:r>
              <a:rPr lang="es-CO" dirty="0" smtClean="0"/>
              <a:t>, tiempo de </a:t>
            </a:r>
            <a:r>
              <a:rPr lang="es-CO" dirty="0" smtClean="0">
                <a:solidFill>
                  <a:srgbClr val="0070C0"/>
                </a:solidFill>
              </a:rPr>
              <a:t>buscar</a:t>
            </a:r>
            <a:r>
              <a:rPr lang="es-CO" dirty="0" smtClean="0"/>
              <a:t>, tiempo de</a:t>
            </a:r>
            <a:r>
              <a:rPr lang="es-CO" dirty="0" smtClean="0">
                <a:solidFill>
                  <a:srgbClr val="0070C0"/>
                </a:solidFill>
              </a:rPr>
              <a:t> perder</a:t>
            </a:r>
            <a:r>
              <a:rPr lang="es-CO" dirty="0" smtClean="0">
                <a:solidFill>
                  <a:srgbClr val="FF0000"/>
                </a:solidFill>
              </a:rPr>
              <a:t> (Eclesiastés.  3:18)</a:t>
            </a:r>
            <a:r>
              <a:rPr lang="es-CO" dirty="0" smtClean="0"/>
              <a:t>,</a:t>
            </a:r>
          </a:p>
          <a:p>
            <a:pPr>
              <a:buNone/>
            </a:pPr>
            <a:r>
              <a:rPr lang="es-CO" dirty="0" smtClean="0"/>
              <a:t>     tiempo de </a:t>
            </a:r>
            <a:r>
              <a:rPr lang="es-CO" dirty="0" smtClean="0">
                <a:solidFill>
                  <a:srgbClr val="0070C0"/>
                </a:solidFill>
              </a:rPr>
              <a:t>tribulación </a:t>
            </a:r>
            <a:r>
              <a:rPr lang="es-CO" dirty="0" smtClean="0">
                <a:solidFill>
                  <a:srgbClr val="FF0000"/>
                </a:solidFill>
              </a:rPr>
              <a:t>(Nehemías.  9:27)</a:t>
            </a:r>
            <a:r>
              <a:rPr lang="es-CO" dirty="0" smtClean="0"/>
              <a:t>,</a:t>
            </a:r>
          </a:p>
          <a:p>
            <a:pPr>
              <a:buNone/>
            </a:pPr>
            <a:r>
              <a:rPr lang="es-CO" dirty="0" smtClean="0"/>
              <a:t>     tiempo</a:t>
            </a:r>
            <a:r>
              <a:rPr lang="es-CO" dirty="0" smtClean="0">
                <a:solidFill>
                  <a:srgbClr val="0070C0"/>
                </a:solidFill>
              </a:rPr>
              <a:t> malo</a:t>
            </a:r>
            <a:r>
              <a:rPr lang="es-CO" dirty="0" smtClean="0"/>
              <a:t> </a:t>
            </a:r>
            <a:r>
              <a:rPr lang="es-CO" dirty="0" smtClean="0">
                <a:solidFill>
                  <a:srgbClr val="FF0000"/>
                </a:solidFill>
              </a:rPr>
              <a:t>(Sal.  37:19)</a:t>
            </a:r>
            <a:r>
              <a:rPr lang="es-CO" dirty="0" smtClean="0"/>
              <a:t>,</a:t>
            </a:r>
          </a:p>
          <a:p>
            <a:pPr>
              <a:buNone/>
            </a:pPr>
            <a:r>
              <a:rPr lang="es-CO" dirty="0" smtClean="0"/>
              <a:t>     y tiempo de</a:t>
            </a:r>
            <a:r>
              <a:rPr lang="es-CO" dirty="0" smtClean="0">
                <a:solidFill>
                  <a:srgbClr val="0070C0"/>
                </a:solidFill>
              </a:rPr>
              <a:t> angustia</a:t>
            </a:r>
            <a:r>
              <a:rPr lang="es-CO" dirty="0" smtClean="0"/>
              <a:t> </a:t>
            </a:r>
            <a:r>
              <a:rPr lang="es-CO" dirty="0" smtClean="0">
                <a:solidFill>
                  <a:srgbClr val="FF0000"/>
                </a:solidFill>
              </a:rPr>
              <a:t>(Sal.  37:39)</a:t>
            </a:r>
            <a:r>
              <a:rPr lang="es-CO" dirty="0" smtClean="0"/>
              <a:t>, </a:t>
            </a:r>
          </a:p>
          <a:p>
            <a:pPr>
              <a:buNone/>
            </a:pPr>
            <a:endParaRPr lang="es-CO" dirty="0" smtClean="0"/>
          </a:p>
          <a:p>
            <a:pPr>
              <a:buNone/>
            </a:pPr>
            <a:r>
              <a:rPr lang="es-CO" dirty="0" smtClean="0"/>
              <a:t>    Pero también enseña que a pesar de todo, aunque sea tiempo </a:t>
            </a:r>
            <a:r>
              <a:rPr lang="es-CO" dirty="0" smtClean="0">
                <a:solidFill>
                  <a:srgbClr val="0070C0"/>
                </a:solidFill>
              </a:rPr>
              <a:t>bueno o malo</a:t>
            </a:r>
            <a:r>
              <a:rPr lang="es-CO" dirty="0" smtClean="0"/>
              <a:t> </a:t>
            </a:r>
            <a:r>
              <a:rPr lang="es-CO" dirty="0" smtClean="0">
                <a:solidFill>
                  <a:srgbClr val="FF0000"/>
                </a:solidFill>
              </a:rPr>
              <a:t>(Romanos.  12:15)</a:t>
            </a:r>
            <a:r>
              <a:rPr lang="es-CO" dirty="0" smtClean="0"/>
              <a:t>,</a:t>
            </a:r>
          </a:p>
          <a:p>
            <a:pPr>
              <a:buNone/>
            </a:pPr>
            <a:r>
              <a:rPr lang="es-CO" dirty="0" smtClean="0"/>
              <a:t>     el </a:t>
            </a:r>
            <a:r>
              <a:rPr lang="es-CO" dirty="0" smtClean="0">
                <a:solidFill>
                  <a:srgbClr val="0070C0"/>
                </a:solidFill>
              </a:rPr>
              <a:t>amigo siempre ama</a:t>
            </a:r>
            <a:r>
              <a:rPr lang="es-CO" dirty="0" smtClean="0"/>
              <a:t>, porque es como un</a:t>
            </a:r>
            <a:r>
              <a:rPr lang="es-CO" dirty="0" smtClean="0">
                <a:solidFill>
                  <a:srgbClr val="0070C0"/>
                </a:solidFill>
              </a:rPr>
              <a:t> aceite o perfume que alegra el corazón</a:t>
            </a:r>
            <a:r>
              <a:rPr lang="es-CO" dirty="0" smtClean="0"/>
              <a:t> </a:t>
            </a:r>
            <a:r>
              <a:rPr lang="es-CO" dirty="0" smtClean="0">
                <a:solidFill>
                  <a:srgbClr val="FF0000"/>
                </a:solidFill>
              </a:rPr>
              <a:t>(Proverbios.  27:9)</a:t>
            </a:r>
            <a:br>
              <a:rPr lang="es-CO" dirty="0" smtClean="0">
                <a:solidFill>
                  <a:srgbClr val="FF0000"/>
                </a:solidFill>
              </a:rPr>
            </a:b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to="" calcmode="lin" valueType="num">
                                      <p:cBhvr>
                                        <p:cTn id="25" dur="1" fill="hold"/>
                                        <p:tgtEl>
                                          <p:spTgt spid="3">
                                            <p:txEl>
                                              <p:pRg st="2" end="2"/>
                                            </p:txEl>
                                          </p:spTgt>
                                        </p:tgtEl>
                                        <p:attrNameLst>
                                          <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to="" calcmode="lin" valueType="num">
                                      <p:cBhvr>
                                        <p:cTn id="28" dur="1" fill="hold"/>
                                        <p:tgtEl>
                                          <p:spTgt spid="3">
                                            <p:txEl>
                                              <p:pRg st="3" end="3"/>
                                            </p:txEl>
                                          </p:spTgt>
                                        </p:tgtEl>
                                        <p:attrNameLst>
                                          <p:attrName/>
                                        </p:attrNameLst>
                                      </p:cBhvr>
                                    </p:anim>
                                  </p:childTnLst>
                                </p:cTn>
                              </p:par>
                              <p:par>
                                <p:cTn id="29" presetID="24"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to="" calcmode="lin" valueType="num">
                                      <p:cBhvr>
                                        <p:cTn id="31" dur="1" fill="hold"/>
                                        <p:tgtEl>
                                          <p:spTgt spid="3">
                                            <p:txEl>
                                              <p:pRg st="4" end="4"/>
                                            </p:txEl>
                                          </p:spTgt>
                                        </p:tgtEl>
                                        <p:attrNameLst>
                                          <p:attrName/>
                                        </p:attrNameLst>
                                      </p:cBhvr>
                                    </p:anim>
                                  </p:childTnLst>
                                </p:cTn>
                              </p:par>
                              <p:par>
                                <p:cTn id="32" presetID="24"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to="" calcmode="lin" valueType="num">
                                      <p:cBhvr>
                                        <p:cTn id="34" dur="1" fill="hold"/>
                                        <p:tgtEl>
                                          <p:spTgt spid="3">
                                            <p:txEl>
                                              <p:pRg st="5" end="5"/>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
                                        <p:tgtEl>
                                          <p:spTgt spid="3">
                                            <p:txEl>
                                              <p:pRg st="7" end="7"/>
                                            </p:txEl>
                                          </p:spTgt>
                                        </p:tgtEl>
                                      </p:cBhvr>
                                    </p:animEffect>
                                    <p:anim calcmode="lin" valueType="num">
                                      <p:cBhvr>
                                        <p:cTn id="40"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4" presetID="43" presetClass="entr" presetSubtype="0" fill="hold" nodeType="with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
                                        <p:tgtEl>
                                          <p:spTgt spid="3">
                                            <p:txEl>
                                              <p:pRg st="8" end="8"/>
                                            </p:txEl>
                                          </p:spTgt>
                                        </p:tgtEl>
                                      </p:cBhvr>
                                    </p:animEffect>
                                    <p:anim calcmode="lin" valueType="num">
                                      <p:cBhvr>
                                        <p:cTn id="47" dur="4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4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49" dur="600" decel="50000" fill="hold">
                                          <p:stCondLst>
                                            <p:cond delay="4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0" dur="600" decel="50000" fill="hold">
                                          <p:stCondLst>
                                            <p:cond delay="4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r>
              <a:rPr lang="es-CO" dirty="0" smtClean="0"/>
              <a:t>¿Para qué sirve el amor de un amigo?</a:t>
            </a:r>
            <a:endParaRPr lang="es-CO" dirty="0"/>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92500" lnSpcReduction="20000"/>
          </a:bodyPr>
          <a:lstStyle/>
          <a:p>
            <a:pPr algn="ctr">
              <a:buNone/>
            </a:pPr>
            <a:r>
              <a:rPr lang="es-CO" b="1" dirty="0" smtClean="0"/>
              <a:t>      </a:t>
            </a:r>
            <a:r>
              <a:rPr lang="es-CO" b="1" dirty="0" smtClean="0">
                <a:solidFill>
                  <a:srgbClr val="FF0000"/>
                </a:solidFill>
              </a:rPr>
              <a:t>Job 6:14:</a:t>
            </a:r>
            <a:r>
              <a:rPr lang="es-CO" dirty="0" smtClean="0"/>
              <a:t> ”El atribulado es </a:t>
            </a:r>
            <a:r>
              <a:rPr lang="es-CO" u="sng" dirty="0" smtClean="0">
                <a:solidFill>
                  <a:srgbClr val="0070C0"/>
                </a:solidFill>
              </a:rPr>
              <a:t>consolado por sus amigos</a:t>
            </a:r>
            <a:r>
              <a:rPr lang="es-CO" dirty="0" smtClean="0"/>
              <a:t>, no sea que </a:t>
            </a:r>
            <a:r>
              <a:rPr lang="es-CO" dirty="0" smtClean="0">
                <a:solidFill>
                  <a:srgbClr val="0070C0"/>
                </a:solidFill>
              </a:rPr>
              <a:t>abandone el temor del Todopoderoso”</a:t>
            </a:r>
          </a:p>
          <a:p>
            <a:pPr>
              <a:buNone/>
            </a:pPr>
            <a:endParaRPr lang="es-CO" dirty="0" smtClean="0"/>
          </a:p>
          <a:p>
            <a:pPr algn="ctr">
              <a:buNone/>
            </a:pPr>
            <a:r>
              <a:rPr lang="es-CO" dirty="0" smtClean="0"/>
              <a:t>    Es necesario tener amigos porque quien no los tiene corre el peligro de apartarse del Señor, por eso hay muchas personas que empiezan a llegar a la Iglesia pero de pronto se apartan y no regresan,</a:t>
            </a:r>
            <a:r>
              <a:rPr lang="es-CO" dirty="0" smtClean="0">
                <a:solidFill>
                  <a:srgbClr val="0070C0"/>
                </a:solidFill>
              </a:rPr>
              <a:t> porque en el tiempo de la prueba, de aflicción, de dolor o tentación no contaron con un amigo que los animara, consolara, exhortara</a:t>
            </a:r>
            <a:r>
              <a:rPr lang="es-CO" dirty="0" smtClean="0"/>
              <a:t>, por eso está escrito: </a:t>
            </a:r>
            <a:r>
              <a:rPr lang="es-CO" b="1" dirty="0" smtClean="0"/>
              <a:t>Son mejor dos que uno…  porque si caen, el uno levantará a su compañero</a:t>
            </a:r>
            <a:r>
              <a:rPr lang="es-CO" dirty="0" smtClean="0"/>
              <a:t> </a:t>
            </a:r>
            <a:r>
              <a:rPr lang="es-CO" dirty="0" smtClean="0">
                <a:solidFill>
                  <a:srgbClr val="FF0000"/>
                </a:solidFill>
              </a:rPr>
              <a:t>(Eclesiastés.  4:9,10).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rgbClr val="FFFF00"/>
          </a:solidFill>
        </p:spPr>
        <p:txBody>
          <a:bodyPr>
            <a:normAutofit/>
          </a:bodyPr>
          <a:lstStyle/>
          <a:p>
            <a:pPr>
              <a:buNone/>
            </a:pPr>
            <a:r>
              <a:rPr lang="es-CO" b="1" dirty="0" smtClean="0"/>
              <a:t>    </a:t>
            </a:r>
            <a:r>
              <a:rPr lang="es-CO" dirty="0" smtClean="0"/>
              <a:t> Otra traducción de a Biblia traduce Job 6:14 (RVA), de esta manera</a:t>
            </a:r>
            <a:r>
              <a:rPr lang="es-CO" b="1" dirty="0" smtClean="0"/>
              <a:t> “</a:t>
            </a:r>
            <a:r>
              <a:rPr lang="es-CO" b="1" u="sng" dirty="0" smtClean="0">
                <a:solidFill>
                  <a:srgbClr val="0070C0"/>
                </a:solidFill>
              </a:rPr>
              <a:t>Aunque abandone al Señor</a:t>
            </a:r>
            <a:r>
              <a:rPr lang="es-CO" b="1" dirty="0" smtClean="0"/>
              <a:t>”. </a:t>
            </a:r>
          </a:p>
          <a:p>
            <a:pPr>
              <a:buNone/>
            </a:pPr>
            <a:endParaRPr lang="es-CO" b="1" dirty="0" smtClean="0"/>
          </a:p>
          <a:p>
            <a:pPr>
              <a:buNone/>
            </a:pPr>
            <a:r>
              <a:rPr lang="es-CO" b="1" dirty="0" smtClean="0"/>
              <a:t>    </a:t>
            </a:r>
            <a:r>
              <a:rPr lang="es-CO" dirty="0" smtClean="0"/>
              <a:t>La Biblia nos enseña que no debemos abandonar a nuestros amigos </a:t>
            </a:r>
            <a:r>
              <a:rPr lang="es-CO" dirty="0" smtClean="0">
                <a:solidFill>
                  <a:srgbClr val="FF0000"/>
                </a:solidFill>
              </a:rPr>
              <a:t>(Proverbios.  27:10),</a:t>
            </a:r>
          </a:p>
          <a:p>
            <a:pPr>
              <a:buNone/>
            </a:pPr>
            <a:r>
              <a:rPr lang="es-CO" dirty="0" smtClean="0">
                <a:solidFill>
                  <a:srgbClr val="FF0000"/>
                </a:solidFill>
              </a:rPr>
              <a:t>   </a:t>
            </a:r>
            <a:r>
              <a:rPr lang="es-CO" dirty="0" smtClean="0"/>
              <a:t> aunque estén en pecado para restaurarlos con espíritu de mansedumbre</a:t>
            </a:r>
            <a:r>
              <a:rPr lang="es-CO" dirty="0" smtClean="0">
                <a:solidFill>
                  <a:srgbClr val="FF0000"/>
                </a:solidFill>
              </a:rPr>
              <a:t> (Gá.  6:1),</a:t>
            </a:r>
          </a:p>
          <a:p>
            <a:pPr>
              <a:buNone/>
            </a:pPr>
            <a:r>
              <a:rPr lang="es-CO" dirty="0" smtClean="0">
                <a:solidFill>
                  <a:srgbClr val="FF0000"/>
                </a:solidFill>
              </a:rPr>
              <a:t>     </a:t>
            </a:r>
            <a:r>
              <a:rPr lang="es-CO" dirty="0" smtClean="0"/>
              <a:t>y aun a pesar que se hayan apartado del Señor, porque Dios puede utilizarnos para traerlos de nuevo al Evangelio, y así rescatarlos del fuego </a:t>
            </a:r>
            <a:r>
              <a:rPr lang="es-CO" dirty="0" smtClean="0">
                <a:solidFill>
                  <a:srgbClr val="FF0000"/>
                </a:solidFill>
              </a:rPr>
              <a:t>(Jud.23)</a:t>
            </a:r>
            <a:r>
              <a:rPr lang="es-CO" dirty="0" smtClean="0"/>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
                                        <p:tgtEl>
                                          <p:spTgt spid="3">
                                            <p:txEl>
                                              <p:pRg st="2" end="2"/>
                                            </p:txEl>
                                          </p:spTgt>
                                        </p:tgtEl>
                                      </p:cBhvr>
                                    </p:animEffect>
                                    <p:anim calcmode="lin" valueType="num">
                                      <p:cBhvr>
                                        <p:cTn id="2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4" presetID="43"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
                                        <p:tgtEl>
                                          <p:spTgt spid="3">
                                            <p:txEl>
                                              <p:pRg st="3" end="3"/>
                                            </p:txEl>
                                          </p:spTgt>
                                        </p:tgtEl>
                                      </p:cBhvr>
                                    </p:animEffect>
                                    <p:anim calcmode="lin" valueType="num">
                                      <p:cBhvr>
                                        <p:cTn id="27"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1" presetID="43"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
                                        <p:tgtEl>
                                          <p:spTgt spid="3">
                                            <p:txEl>
                                              <p:pRg st="4" end="4"/>
                                            </p:txEl>
                                          </p:spTgt>
                                        </p:tgtEl>
                                      </p:cBhvr>
                                    </p:animEffect>
                                    <p:anim calcmode="lin" valueType="num">
                                      <p:cBhvr>
                                        <p:cTn id="34"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892480" cy="6525344"/>
          </a:xfrm>
          <a:solidFill>
            <a:schemeClr val="accent2">
              <a:lumMod val="20000"/>
              <a:lumOff val="80000"/>
            </a:schemeClr>
          </a:solidFill>
        </p:spPr>
        <p:txBody>
          <a:bodyPr>
            <a:normAutofit lnSpcReduction="10000"/>
          </a:bodyPr>
          <a:lstStyle/>
          <a:p>
            <a:pPr algn="ctr">
              <a:buNone/>
            </a:pPr>
            <a:r>
              <a:rPr lang="es-CO" dirty="0" smtClean="0"/>
              <a:t>    El amor de Dios por sus hijos es tan grande que aunque algunos se hayan separado de Él, El </a:t>
            </a:r>
            <a:r>
              <a:rPr lang="es-CO" i="1" dirty="0" smtClean="0"/>
              <a:t>hace</a:t>
            </a:r>
            <a:r>
              <a:rPr lang="es-CO" dirty="0" smtClean="0"/>
              <a:t> salir su </a:t>
            </a:r>
            <a:r>
              <a:rPr lang="es-CO" dirty="0" smtClean="0">
                <a:solidFill>
                  <a:srgbClr val="0070C0"/>
                </a:solidFill>
              </a:rPr>
              <a:t>sol</a:t>
            </a:r>
            <a:r>
              <a:rPr lang="es-CO" dirty="0" smtClean="0"/>
              <a:t> sobre </a:t>
            </a:r>
            <a:r>
              <a:rPr lang="es-CO" i="1" u="sng" dirty="0" smtClean="0">
                <a:solidFill>
                  <a:srgbClr val="0070C0"/>
                </a:solidFill>
              </a:rPr>
              <a:t>malos</a:t>
            </a:r>
            <a:r>
              <a:rPr lang="es-CO" u="sng" dirty="0" smtClean="0">
                <a:solidFill>
                  <a:srgbClr val="0070C0"/>
                </a:solidFill>
              </a:rPr>
              <a:t> y </a:t>
            </a:r>
            <a:r>
              <a:rPr lang="es-CO" i="1" u="sng" dirty="0" smtClean="0">
                <a:solidFill>
                  <a:srgbClr val="0070C0"/>
                </a:solidFill>
              </a:rPr>
              <a:t>buenos</a:t>
            </a:r>
            <a:r>
              <a:rPr lang="es-CO" dirty="0" smtClean="0"/>
              <a:t>, y</a:t>
            </a:r>
            <a:r>
              <a:rPr lang="es-CO" dirty="0" smtClean="0">
                <a:solidFill>
                  <a:srgbClr val="0070C0"/>
                </a:solidFill>
              </a:rPr>
              <a:t> </a:t>
            </a:r>
            <a:r>
              <a:rPr lang="es-CO" i="1" dirty="0" smtClean="0">
                <a:solidFill>
                  <a:srgbClr val="0070C0"/>
                </a:solidFill>
              </a:rPr>
              <a:t>llover</a:t>
            </a:r>
            <a:r>
              <a:rPr lang="es-CO" i="1" dirty="0" smtClean="0"/>
              <a:t> sobre</a:t>
            </a:r>
            <a:r>
              <a:rPr lang="es-CO" dirty="0" smtClean="0"/>
              <a:t> </a:t>
            </a:r>
            <a:r>
              <a:rPr lang="es-CO" u="sng" dirty="0" smtClean="0">
                <a:solidFill>
                  <a:srgbClr val="0070C0"/>
                </a:solidFill>
              </a:rPr>
              <a:t>justos e injustos</a:t>
            </a:r>
            <a:r>
              <a:rPr lang="es-CO" dirty="0" smtClean="0">
                <a:solidFill>
                  <a:srgbClr val="FF0000"/>
                </a:solidFill>
              </a:rPr>
              <a:t> (Mateo 5:45).</a:t>
            </a:r>
          </a:p>
          <a:p>
            <a:endParaRPr lang="es-CO" dirty="0" smtClean="0"/>
          </a:p>
          <a:p>
            <a:pPr>
              <a:buNone/>
            </a:pPr>
            <a:endParaRPr lang="es-CO" dirty="0" smtClean="0"/>
          </a:p>
          <a:p>
            <a:pPr>
              <a:buNone/>
            </a:pPr>
            <a:endParaRPr lang="es-CO" dirty="0" smtClean="0"/>
          </a:p>
          <a:p>
            <a:pPr>
              <a:buNone/>
            </a:pPr>
            <a:endParaRPr lang="es-CO" dirty="0" smtClean="0"/>
          </a:p>
          <a:p>
            <a:pPr>
              <a:buNone/>
            </a:pPr>
            <a:endParaRPr lang="es-CO" dirty="0" smtClean="0"/>
          </a:p>
          <a:p>
            <a:pPr>
              <a:buNone/>
            </a:pPr>
            <a:endParaRPr lang="es-CO" dirty="0" smtClean="0"/>
          </a:p>
          <a:p>
            <a:pPr algn="ctr">
              <a:buNone/>
            </a:pPr>
            <a:r>
              <a:rPr lang="es-CO" dirty="0" smtClean="0"/>
              <a:t>O aun enseñan también a </a:t>
            </a:r>
            <a:r>
              <a:rPr lang="es-CO" u="sng" dirty="0" smtClean="0">
                <a:solidFill>
                  <a:srgbClr val="0070C0"/>
                </a:solidFill>
              </a:rPr>
              <a:t>apartarse </a:t>
            </a:r>
            <a:r>
              <a:rPr lang="es-CO" dirty="0" smtClean="0"/>
              <a:t>del Señor </a:t>
            </a:r>
            <a:r>
              <a:rPr lang="es-CO" dirty="0" smtClean="0">
                <a:solidFill>
                  <a:srgbClr val="FF0000"/>
                </a:solidFill>
              </a:rPr>
              <a:t>(Deuteronomio.  13:6).</a:t>
            </a:r>
            <a:endParaRPr lang="es-CO" dirty="0">
              <a:solidFill>
                <a:srgbClr val="FF0000"/>
              </a:solidFill>
            </a:endParaRPr>
          </a:p>
        </p:txBody>
      </p:sp>
      <p:pic>
        <p:nvPicPr>
          <p:cNvPr id="1026" name="Picture 2" descr="http://t1.gstatic.com/images?q=tbn:ANd9GcTruM35gcOKMpTYMHnOSsOHnFRKjjm1U0Tu63Kor45g6QWGHm1V9Q"/>
          <p:cNvPicPr>
            <a:picLocks noChangeAspect="1" noChangeArrowheads="1"/>
          </p:cNvPicPr>
          <p:nvPr/>
        </p:nvPicPr>
        <p:blipFill>
          <a:blip r:embed="rId2" cstate="print"/>
          <a:srcRect/>
          <a:stretch>
            <a:fillRect/>
          </a:stretch>
        </p:blipFill>
        <p:spPr bwMode="auto">
          <a:xfrm>
            <a:off x="6516216" y="2348880"/>
            <a:ext cx="2394967" cy="2592288"/>
          </a:xfrm>
          <a:prstGeom prst="rect">
            <a:avLst/>
          </a:prstGeom>
          <a:noFill/>
        </p:spPr>
      </p:pic>
      <p:sp>
        <p:nvSpPr>
          <p:cNvPr id="5" name="4 Rectángulo redondeado"/>
          <p:cNvSpPr/>
          <p:nvPr/>
        </p:nvSpPr>
        <p:spPr>
          <a:xfrm>
            <a:off x="0" y="2348880"/>
            <a:ext cx="6516216" cy="2736304"/>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dirty="0" smtClean="0"/>
              <a:t> </a:t>
            </a:r>
            <a:r>
              <a:rPr lang="es-CO" sz="2800" dirty="0" smtClean="0"/>
              <a:t>Es aquí donde la </a:t>
            </a:r>
            <a:r>
              <a:rPr lang="es-CO" sz="2800" b="1" u="sng" dirty="0" smtClean="0">
                <a:solidFill>
                  <a:srgbClr val="FFFF00"/>
                </a:solidFill>
              </a:rPr>
              <a:t>visitación</a:t>
            </a:r>
            <a:r>
              <a:rPr lang="es-CO" sz="2800" dirty="0" smtClean="0"/>
              <a:t> tiene gran importancia; pero también es necesario ser</a:t>
            </a:r>
            <a:r>
              <a:rPr lang="es-CO" sz="2800" dirty="0" smtClean="0">
                <a:solidFill>
                  <a:srgbClr val="FFFF00"/>
                </a:solidFill>
              </a:rPr>
              <a:t> </a:t>
            </a:r>
            <a:r>
              <a:rPr lang="es-CO" sz="2800" u="sng" dirty="0" smtClean="0">
                <a:solidFill>
                  <a:srgbClr val="FFFF00"/>
                </a:solidFill>
              </a:rPr>
              <a:t>cuidadosos</a:t>
            </a:r>
            <a:r>
              <a:rPr lang="es-CO" sz="2800" dirty="0" smtClean="0"/>
              <a:t> porque hay personas que incitan a practicar cosas desagradables delante de Dios </a:t>
            </a:r>
            <a:r>
              <a:rPr lang="es-CO" sz="2800" dirty="0" smtClean="0">
                <a:solidFill>
                  <a:srgbClr val="FFFF00"/>
                </a:solidFill>
              </a:rPr>
              <a:t>(Proverbios.  16:29),</a:t>
            </a:r>
          </a:p>
          <a:p>
            <a:pPr>
              <a:buNone/>
            </a:pPr>
            <a:r>
              <a:rPr lang="es-CO" sz="2800" dirty="0" smtClean="0">
                <a:solidFill>
                  <a:srgbClr val="FFFF00"/>
                </a:solidFill>
              </a:rPr>
              <a:t> </a:t>
            </a:r>
            <a:endParaRPr lang="es-CO" sz="28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100"/>
                                        <p:tgtEl>
                                          <p:spTgt spid="1026"/>
                                        </p:tgtEl>
                                      </p:cBhvr>
                                    </p:animEffect>
                                    <p:anim calcmode="lin" valueType="num">
                                      <p:cBhvr>
                                        <p:cTn id="26" dur="400" fill="hold"/>
                                        <p:tgtEl>
                                          <p:spTgt spid="1026"/>
                                        </p:tgtEl>
                                        <p:attrNameLst>
                                          <p:attrName>ppt_x</p:attrName>
                                        </p:attrNameLst>
                                      </p:cBhvr>
                                      <p:tavLst>
                                        <p:tav tm="0">
                                          <p:val>
                                            <p:strVal val="#ppt_x"/>
                                          </p:val>
                                        </p:tav>
                                        <p:tav tm="100000">
                                          <p:val>
                                            <p:strVal val="#ppt_x"/>
                                          </p:val>
                                        </p:tav>
                                      </p:tavLst>
                                    </p:anim>
                                    <p:anim calcmode="lin" valueType="num">
                                      <p:cBhvr>
                                        <p:cTn id="27" dur="400" fill="hold"/>
                                        <p:tgtEl>
                                          <p:spTgt spid="102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to="" calcmode="lin" valueType="num">
                                      <p:cBhvr>
                                        <p:cTn id="34" dur="1" fill="hold"/>
                                        <p:tgtEl>
                                          <p:spTgt spid="5"/>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to="" calcmode="lin" valueType="num">
                                      <p:cBhvr>
                                        <p:cTn id="39"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060848"/>
            <a:ext cx="8686800" cy="4797152"/>
          </a:xfrm>
          <a:solidFill>
            <a:schemeClr val="bg2">
              <a:lumMod val="90000"/>
            </a:schemeClr>
          </a:solidFill>
        </p:spPr>
        <p:txBody>
          <a:bodyPr>
            <a:normAutofit lnSpcReduction="10000"/>
          </a:bodyPr>
          <a:lstStyle/>
          <a:p>
            <a:endParaRPr lang="es-CO" sz="2800" dirty="0" smtClean="0"/>
          </a:p>
          <a:p>
            <a:pPr>
              <a:buNone/>
            </a:pPr>
            <a:r>
              <a:rPr lang="es-CO" sz="2800" dirty="0" smtClean="0"/>
              <a:t>     </a:t>
            </a:r>
            <a:r>
              <a:rPr lang="es-CO" sz="3500" dirty="0" smtClean="0"/>
              <a:t>En </a:t>
            </a:r>
            <a:r>
              <a:rPr lang="es-CO" sz="3500" dirty="0" smtClean="0">
                <a:solidFill>
                  <a:srgbClr val="FF0000"/>
                </a:solidFill>
              </a:rPr>
              <a:t>Mateo 5:43</a:t>
            </a:r>
            <a:r>
              <a:rPr lang="es-CO" sz="3500" dirty="0" smtClean="0"/>
              <a:t> dijo Jesús: “Oísteis que fue dicho: Amarás a tu prójimo, y aborrecerás a tu enemigo” </a:t>
            </a:r>
            <a:r>
              <a:rPr lang="es-CO" sz="3500" dirty="0" smtClean="0">
                <a:solidFill>
                  <a:srgbClr val="FF0000"/>
                </a:solidFill>
              </a:rPr>
              <a:t>(Leví. 19:18) </a:t>
            </a:r>
          </a:p>
          <a:p>
            <a:endParaRPr lang="es-CO" sz="3500" dirty="0" smtClean="0"/>
          </a:p>
          <a:p>
            <a:pPr>
              <a:buNone/>
            </a:pPr>
            <a:r>
              <a:rPr lang="es-CO" sz="3500" dirty="0" smtClean="0"/>
              <a:t>     Amor “</a:t>
            </a:r>
            <a:r>
              <a:rPr lang="es-CO" sz="3500" dirty="0" smtClean="0">
                <a:latin typeface="Andalus" pitchFamily="18" charset="-78"/>
                <a:cs typeface="Andalus" pitchFamily="18" charset="-78"/>
              </a:rPr>
              <a:t>ágape” .</a:t>
            </a:r>
            <a:r>
              <a:rPr lang="es-CO" sz="3500" dirty="0" smtClean="0">
                <a:solidFill>
                  <a:srgbClr val="FF0000"/>
                </a:solidFill>
              </a:rPr>
              <a:t>1 Corintios </a:t>
            </a:r>
            <a:r>
              <a:rPr lang="es-CO" sz="3500" i="1" dirty="0" smtClean="0">
                <a:solidFill>
                  <a:srgbClr val="FF0000"/>
                </a:solidFill>
              </a:rPr>
              <a:t>1</a:t>
            </a:r>
            <a:r>
              <a:rPr lang="es-CO" sz="3500" dirty="0" smtClean="0">
                <a:solidFill>
                  <a:srgbClr val="FF0000"/>
                </a:solidFill>
              </a:rPr>
              <a:t>:</a:t>
            </a:r>
            <a:r>
              <a:rPr lang="es-CO" sz="3500" i="1" dirty="0" smtClean="0">
                <a:solidFill>
                  <a:srgbClr val="FF0000"/>
                </a:solidFill>
              </a:rPr>
              <a:t>13</a:t>
            </a:r>
            <a:r>
              <a:rPr lang="es-CO" sz="3500" dirty="0" smtClean="0">
                <a:solidFill>
                  <a:srgbClr val="FF0000"/>
                </a:solidFill>
              </a:rPr>
              <a:t>.</a:t>
            </a:r>
            <a:r>
              <a:rPr lang="es-CO" sz="3500" dirty="0" smtClean="0"/>
              <a:t> “Aunque hablara todas las lenguas de los hombres y de los ángeles, si me falta amor </a:t>
            </a:r>
            <a:r>
              <a:rPr lang="es-CO" sz="3500" u="sng" dirty="0" smtClean="0">
                <a:solidFill>
                  <a:srgbClr val="0070C0"/>
                </a:solidFill>
              </a:rPr>
              <a:t>sería como bronce que resuena o campana que retiñe”</a:t>
            </a:r>
            <a:endParaRPr lang="es-CO" sz="2800" u="sng" dirty="0" smtClean="0">
              <a:solidFill>
                <a:srgbClr val="0070C0"/>
              </a:solidFill>
            </a:endParaRPr>
          </a:p>
          <a:p>
            <a:endParaRPr lang="es-CO" sz="3600" b="1" u="sng" dirty="0"/>
          </a:p>
        </p:txBody>
      </p:sp>
      <p:sp>
        <p:nvSpPr>
          <p:cNvPr id="4" name="3 Rectángulo redondeado"/>
          <p:cNvSpPr/>
          <p:nvPr/>
        </p:nvSpPr>
        <p:spPr>
          <a:xfrm>
            <a:off x="395536" y="332656"/>
            <a:ext cx="8496944" cy="14184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4000" b="1" u="sng" dirty="0" smtClean="0">
                <a:solidFill>
                  <a:srgbClr val="FFFF00"/>
                </a:solidFill>
              </a:rPr>
              <a:t>El octavo peldaño de la escala de las virtudes.</a:t>
            </a:r>
            <a:r>
              <a:rPr lang="es-CO" sz="4000" b="1" dirty="0" smtClean="0"/>
              <a:t> Amor.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92D050"/>
          </a:solidFill>
        </p:spPr>
        <p:txBody>
          <a:bodyPr/>
          <a:lstStyle/>
          <a:p>
            <a:r>
              <a:rPr lang="es-CO" dirty="0" smtClean="0">
                <a:latin typeface="Harlow Solid Italic" pitchFamily="82" charset="0"/>
              </a:rPr>
              <a:t>¿En qué consiste el amor </a:t>
            </a:r>
            <a:r>
              <a:rPr lang="es-CO" dirty="0" smtClean="0">
                <a:latin typeface="Harlow Solid Italic" pitchFamily="82" charset="0"/>
                <a:cs typeface="Andalus" pitchFamily="18" charset="-78"/>
              </a:rPr>
              <a:t>Ágape?</a:t>
            </a:r>
            <a:endParaRPr lang="es-CO" dirty="0">
              <a:latin typeface="Harlow Solid Italic" pitchFamily="82" charset="0"/>
            </a:endParaRPr>
          </a:p>
        </p:txBody>
      </p:sp>
      <p:sp>
        <p:nvSpPr>
          <p:cNvPr id="3" name="2 Marcador de contenido"/>
          <p:cNvSpPr>
            <a:spLocks noGrp="1"/>
          </p:cNvSpPr>
          <p:nvPr>
            <p:ph idx="1"/>
          </p:nvPr>
        </p:nvSpPr>
        <p:spPr>
          <a:xfrm>
            <a:off x="0" y="1600200"/>
            <a:ext cx="8686800" cy="5257800"/>
          </a:xfrm>
          <a:solidFill>
            <a:srgbClr val="FFC000"/>
          </a:solidFill>
        </p:spPr>
        <p:txBody>
          <a:bodyPr>
            <a:normAutofit lnSpcReduction="10000"/>
          </a:bodyPr>
          <a:lstStyle/>
          <a:p>
            <a:pPr algn="ctr">
              <a:buNone/>
            </a:pPr>
            <a:r>
              <a:rPr lang="es-CO" dirty="0" smtClean="0">
                <a:latin typeface="Andalus" pitchFamily="18" charset="-78"/>
                <a:cs typeface="Andalus" pitchFamily="18" charset="-78"/>
              </a:rPr>
              <a:t>    Ágape </a:t>
            </a:r>
            <a:r>
              <a:rPr lang="es-CO" dirty="0" smtClean="0">
                <a:latin typeface="Aharoni" pitchFamily="2" charset="-79"/>
                <a:cs typeface="Aharoni" pitchFamily="2" charset="-79"/>
              </a:rPr>
              <a:t> </a:t>
            </a:r>
            <a:r>
              <a:rPr lang="es-CO" dirty="0" smtClean="0">
                <a:cs typeface="Aharoni" pitchFamily="2" charset="-79"/>
              </a:rPr>
              <a:t>es el verdadero amor cristiano porque sólo busca el </a:t>
            </a:r>
            <a:r>
              <a:rPr lang="es-CO" u="sng" dirty="0" smtClean="0">
                <a:solidFill>
                  <a:srgbClr val="0070C0"/>
                </a:solidFill>
                <a:cs typeface="Aharoni" pitchFamily="2" charset="-79"/>
              </a:rPr>
              <a:t>bien del ser amado</a:t>
            </a:r>
            <a:r>
              <a:rPr lang="es-CO" dirty="0" smtClean="0">
                <a:cs typeface="Aharoni" pitchFamily="2" charset="-79"/>
              </a:rPr>
              <a:t>. </a:t>
            </a:r>
          </a:p>
          <a:p>
            <a:pPr>
              <a:buNone/>
            </a:pPr>
            <a:endParaRPr lang="es-CO" dirty="0" smtClean="0">
              <a:latin typeface="Andalus" pitchFamily="18" charset="-78"/>
              <a:cs typeface="Aharoni" pitchFamily="2" charset="-79"/>
            </a:endParaRPr>
          </a:p>
          <a:p>
            <a:pPr algn="ctr">
              <a:buNone/>
            </a:pPr>
            <a:r>
              <a:rPr lang="es-CO" dirty="0" smtClean="0">
                <a:latin typeface="Andalus" pitchFamily="18" charset="-78"/>
                <a:cs typeface="Aharoni" pitchFamily="2" charset="-79"/>
              </a:rPr>
              <a:t>    </a:t>
            </a:r>
            <a:r>
              <a:rPr lang="es-CO" dirty="0" smtClean="0">
                <a:latin typeface="Andalus" pitchFamily="18" charset="-78"/>
                <a:cs typeface="Andalus" pitchFamily="18" charset="-78"/>
              </a:rPr>
              <a:t>Ágape </a:t>
            </a:r>
            <a:r>
              <a:rPr lang="es-CO" dirty="0" smtClean="0">
                <a:cs typeface="Andalus" pitchFamily="18" charset="-78"/>
              </a:rPr>
              <a:t>es un amor basado en el </a:t>
            </a:r>
            <a:r>
              <a:rPr lang="es-CO" dirty="0" smtClean="0">
                <a:solidFill>
                  <a:srgbClr val="0070C0"/>
                </a:solidFill>
                <a:cs typeface="Andalus" pitchFamily="18" charset="-78"/>
              </a:rPr>
              <a:t>conocimiento</a:t>
            </a:r>
            <a:r>
              <a:rPr lang="es-CO" dirty="0" smtClean="0">
                <a:cs typeface="Andalus" pitchFamily="18" charset="-78"/>
              </a:rPr>
              <a:t> y la </a:t>
            </a:r>
            <a:r>
              <a:rPr lang="es-CO" dirty="0" smtClean="0">
                <a:solidFill>
                  <a:srgbClr val="0070C0"/>
                </a:solidFill>
                <a:cs typeface="Andalus" pitchFamily="18" charset="-78"/>
              </a:rPr>
              <a:t>razón</a:t>
            </a:r>
            <a:r>
              <a:rPr lang="es-CO" dirty="0" smtClean="0">
                <a:cs typeface="Andalus" pitchFamily="18" charset="-78"/>
              </a:rPr>
              <a:t>, un amor que esta dispuesto a </a:t>
            </a:r>
            <a:r>
              <a:rPr lang="es-CO" u="sng" dirty="0" smtClean="0">
                <a:solidFill>
                  <a:srgbClr val="0070C0"/>
                </a:solidFill>
                <a:cs typeface="Andalus" pitchFamily="18" charset="-78"/>
              </a:rPr>
              <a:t>sacrificar el yo por el bien del ser que ama.</a:t>
            </a:r>
          </a:p>
          <a:p>
            <a:endParaRPr lang="es-CO" dirty="0" smtClean="0">
              <a:cs typeface="Andalus" pitchFamily="18" charset="-78"/>
            </a:endParaRPr>
          </a:p>
          <a:p>
            <a:pPr algn="ctr">
              <a:buNone/>
            </a:pPr>
            <a:r>
              <a:rPr lang="es-CO" dirty="0" smtClean="0">
                <a:cs typeface="Andalus" pitchFamily="18" charset="-78"/>
              </a:rPr>
              <a:t>    </a:t>
            </a:r>
            <a:r>
              <a:rPr lang="es-CO" b="1" dirty="0" smtClean="0">
                <a:solidFill>
                  <a:srgbClr val="C00000"/>
                </a:solidFill>
                <a:cs typeface="Andalus" pitchFamily="18" charset="-78"/>
              </a:rPr>
              <a:t>Esto es lo que Dios siente por Cristo y los hombres, y lo que él desea que los hombres </a:t>
            </a:r>
            <a:r>
              <a:rPr lang="es-CO" b="1" u="sng" dirty="0" smtClean="0">
                <a:solidFill>
                  <a:srgbClr val="C00000"/>
                </a:solidFill>
                <a:cs typeface="Andalus" pitchFamily="18" charset="-78"/>
              </a:rPr>
              <a:t>sientan el uno por el otro.</a:t>
            </a:r>
            <a:endParaRPr lang="es-CO" b="1" u="sng" dirty="0">
              <a:solidFill>
                <a:srgbClr val="C00000"/>
              </a:solidFill>
              <a:cs typeface="Andalus" pitchFamily="18"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
                                        <p:tgtEl>
                                          <p:spTgt spid="3">
                                            <p:txEl>
                                              <p:pRg st="4" end="4"/>
                                            </p:txEl>
                                          </p:spTgt>
                                        </p:tgtEl>
                                      </p:cBhvr>
                                    </p:animEffect>
                                    <p:anim calcmode="lin" valueType="num">
                                      <p:cBhvr>
                                        <p:cTn id="44"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4 Conector recto"/>
          <p:cNvCxnSpPr/>
          <p:nvPr/>
        </p:nvCxnSpPr>
        <p:spPr>
          <a:xfrm rot="5400000" flipH="1" flipV="1">
            <a:off x="899592" y="5805264"/>
            <a:ext cx="57606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1187624" y="5445224"/>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rot="5400000" flipH="1" flipV="1">
            <a:off x="1547664" y="5157192"/>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1907704" y="4797152"/>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rot="5400000" flipH="1" flipV="1">
            <a:off x="2231740" y="4329100"/>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2699792" y="3789040"/>
            <a:ext cx="7920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rot="5400000" flipH="1" flipV="1">
            <a:off x="3095836" y="3320988"/>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3563888" y="2780928"/>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rot="5400000" flipH="1" flipV="1">
            <a:off x="4067944" y="2348880"/>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4499992" y="1916832"/>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rot="5400000" flipH="1" flipV="1">
            <a:off x="5004048" y="1628800"/>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rot="10800000">
            <a:off x="0" y="6093296"/>
            <a:ext cx="11876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5364088" y="1268760"/>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rot="5400000" flipH="1" flipV="1">
            <a:off x="5760132" y="944724"/>
            <a:ext cx="6480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6084168" y="620688"/>
            <a:ext cx="1512168" cy="0"/>
          </a:xfrm>
          <a:prstGeom prst="line">
            <a:avLst/>
          </a:prstGeom>
        </p:spPr>
        <p:style>
          <a:lnRef idx="1">
            <a:schemeClr val="accent1"/>
          </a:lnRef>
          <a:fillRef idx="0">
            <a:schemeClr val="accent1"/>
          </a:fillRef>
          <a:effectRef idx="0">
            <a:schemeClr val="accent1"/>
          </a:effectRef>
          <a:fontRef idx="minor">
            <a:schemeClr val="tx1"/>
          </a:fontRef>
        </p:style>
      </p:cxnSp>
      <p:sp>
        <p:nvSpPr>
          <p:cNvPr id="136" name="135 Rectángulo"/>
          <p:cNvSpPr/>
          <p:nvPr/>
        </p:nvSpPr>
        <p:spPr>
          <a:xfrm>
            <a:off x="251520" y="6021288"/>
            <a:ext cx="2088232" cy="461665"/>
          </a:xfrm>
          <a:prstGeom prst="rect">
            <a:avLst/>
          </a:prstGeom>
        </p:spPr>
        <p:txBody>
          <a:bodyPr wrap="square">
            <a:spAutoFit/>
          </a:bodyPr>
          <a:lstStyle/>
          <a:p>
            <a:r>
              <a:rPr lang="es-CO" sz="2400" b="1" dirty="0" smtClean="0"/>
              <a:t>Fe</a:t>
            </a:r>
            <a:r>
              <a:rPr lang="es-CO" sz="2000" b="1" dirty="0" smtClean="0"/>
              <a:t> </a:t>
            </a:r>
            <a:endParaRPr lang="es-CO" sz="2000" b="1" dirty="0"/>
          </a:p>
        </p:txBody>
      </p:sp>
      <p:sp>
        <p:nvSpPr>
          <p:cNvPr id="137" name="136 Rectángulo"/>
          <p:cNvSpPr/>
          <p:nvPr/>
        </p:nvSpPr>
        <p:spPr>
          <a:xfrm>
            <a:off x="1187624" y="5445224"/>
            <a:ext cx="1080120" cy="461665"/>
          </a:xfrm>
          <a:prstGeom prst="rect">
            <a:avLst/>
          </a:prstGeom>
        </p:spPr>
        <p:txBody>
          <a:bodyPr wrap="square">
            <a:spAutoFit/>
          </a:bodyPr>
          <a:lstStyle/>
          <a:p>
            <a:r>
              <a:rPr lang="es-CO" sz="2400" b="1" dirty="0" smtClean="0"/>
              <a:t>Virtud </a:t>
            </a:r>
            <a:endParaRPr lang="es-CO" sz="2400" b="1" dirty="0"/>
          </a:p>
        </p:txBody>
      </p:sp>
      <p:sp>
        <p:nvSpPr>
          <p:cNvPr id="157" name="156 Rectángulo"/>
          <p:cNvSpPr/>
          <p:nvPr/>
        </p:nvSpPr>
        <p:spPr>
          <a:xfrm>
            <a:off x="1835696" y="4725144"/>
            <a:ext cx="3293366" cy="461665"/>
          </a:xfrm>
          <a:prstGeom prst="rect">
            <a:avLst/>
          </a:prstGeom>
        </p:spPr>
        <p:txBody>
          <a:bodyPr wrap="square">
            <a:spAutoFit/>
          </a:bodyPr>
          <a:lstStyle/>
          <a:p>
            <a:r>
              <a:rPr lang="es-CO" sz="2400" b="1" dirty="0" smtClean="0"/>
              <a:t>Conocimiento</a:t>
            </a:r>
            <a:endParaRPr lang="es-CO" sz="2400" b="1" dirty="0"/>
          </a:p>
        </p:txBody>
      </p:sp>
      <p:sp>
        <p:nvSpPr>
          <p:cNvPr id="158" name="157 Rectángulo"/>
          <p:cNvSpPr/>
          <p:nvPr/>
        </p:nvSpPr>
        <p:spPr>
          <a:xfrm>
            <a:off x="2699793" y="3789040"/>
            <a:ext cx="2723306" cy="461665"/>
          </a:xfrm>
          <a:prstGeom prst="rect">
            <a:avLst/>
          </a:prstGeom>
        </p:spPr>
        <p:txBody>
          <a:bodyPr wrap="square">
            <a:spAutoFit/>
          </a:bodyPr>
          <a:lstStyle/>
          <a:p>
            <a:r>
              <a:rPr lang="es-CO" sz="2400" b="1" dirty="0" smtClean="0"/>
              <a:t>Dominio Propio </a:t>
            </a:r>
            <a:endParaRPr lang="es-CO" sz="2400" b="1" dirty="0"/>
          </a:p>
        </p:txBody>
      </p:sp>
      <p:sp>
        <p:nvSpPr>
          <p:cNvPr id="159" name="158 Rectángulo"/>
          <p:cNvSpPr/>
          <p:nvPr/>
        </p:nvSpPr>
        <p:spPr>
          <a:xfrm>
            <a:off x="3491881" y="2852936"/>
            <a:ext cx="1635656" cy="461665"/>
          </a:xfrm>
          <a:prstGeom prst="rect">
            <a:avLst/>
          </a:prstGeom>
        </p:spPr>
        <p:txBody>
          <a:bodyPr wrap="square">
            <a:spAutoFit/>
          </a:bodyPr>
          <a:lstStyle/>
          <a:p>
            <a:r>
              <a:rPr lang="es-CO" sz="2400" b="1" dirty="0" smtClean="0"/>
              <a:t>Paciencia </a:t>
            </a:r>
            <a:endParaRPr lang="es-CO" sz="2400" b="1" dirty="0"/>
          </a:p>
        </p:txBody>
      </p:sp>
      <p:sp>
        <p:nvSpPr>
          <p:cNvPr id="160" name="159 Rectángulo"/>
          <p:cNvSpPr/>
          <p:nvPr/>
        </p:nvSpPr>
        <p:spPr>
          <a:xfrm>
            <a:off x="4499992" y="1916832"/>
            <a:ext cx="1224136" cy="461665"/>
          </a:xfrm>
          <a:prstGeom prst="rect">
            <a:avLst/>
          </a:prstGeom>
        </p:spPr>
        <p:txBody>
          <a:bodyPr wrap="square">
            <a:spAutoFit/>
          </a:bodyPr>
          <a:lstStyle/>
          <a:p>
            <a:r>
              <a:rPr lang="es-CO" sz="2400" b="1" dirty="0" smtClean="0"/>
              <a:t>Piedad</a:t>
            </a:r>
            <a:endParaRPr lang="es-CO" sz="2400" b="1" dirty="0"/>
          </a:p>
        </p:txBody>
      </p:sp>
      <p:sp>
        <p:nvSpPr>
          <p:cNvPr id="161" name="160 Rectángulo"/>
          <p:cNvSpPr/>
          <p:nvPr/>
        </p:nvSpPr>
        <p:spPr>
          <a:xfrm>
            <a:off x="5364088" y="1268760"/>
            <a:ext cx="2664296" cy="461665"/>
          </a:xfrm>
          <a:prstGeom prst="rect">
            <a:avLst/>
          </a:prstGeom>
        </p:spPr>
        <p:txBody>
          <a:bodyPr wrap="square">
            <a:spAutoFit/>
          </a:bodyPr>
          <a:lstStyle/>
          <a:p>
            <a:r>
              <a:rPr lang="es-CO" sz="2400" b="1" dirty="0" smtClean="0"/>
              <a:t>Afecto fraternal</a:t>
            </a:r>
            <a:endParaRPr lang="es-CO" sz="2400" b="1" dirty="0"/>
          </a:p>
        </p:txBody>
      </p:sp>
      <p:sp>
        <p:nvSpPr>
          <p:cNvPr id="162" name="161 Rectángulo"/>
          <p:cNvSpPr/>
          <p:nvPr/>
        </p:nvSpPr>
        <p:spPr>
          <a:xfrm>
            <a:off x="6084168" y="620688"/>
            <a:ext cx="2376264" cy="461665"/>
          </a:xfrm>
          <a:prstGeom prst="rect">
            <a:avLst/>
          </a:prstGeom>
        </p:spPr>
        <p:txBody>
          <a:bodyPr wrap="square">
            <a:spAutoFit/>
          </a:bodyPr>
          <a:lstStyle/>
          <a:p>
            <a:r>
              <a:rPr lang="es-CO" sz="2400" b="1" dirty="0" smtClean="0"/>
              <a:t>Amor  </a:t>
            </a:r>
            <a:endParaRPr lang="es-CO" sz="2400" b="1" dirty="0"/>
          </a:p>
        </p:txBody>
      </p:sp>
      <p:sp>
        <p:nvSpPr>
          <p:cNvPr id="30" name="29 Rectángulo"/>
          <p:cNvSpPr/>
          <p:nvPr/>
        </p:nvSpPr>
        <p:spPr>
          <a:xfrm>
            <a:off x="323528" y="476672"/>
            <a:ext cx="3168352" cy="2677656"/>
          </a:xfrm>
          <a:prstGeom prst="rect">
            <a:avLst/>
          </a:prstGeom>
        </p:spPr>
        <p:txBody>
          <a:bodyPr wrap="square">
            <a:spAutoFit/>
          </a:bodyPr>
          <a:lstStyle/>
          <a:p>
            <a:pPr algn="ctr">
              <a:buNone/>
            </a:pPr>
            <a:r>
              <a:rPr lang="es-CO" sz="2800" b="1" dirty="0" smtClean="0">
                <a:solidFill>
                  <a:srgbClr val="FF0000"/>
                </a:solidFill>
              </a:rPr>
              <a:t>Note que el amor esta en la cúpula de todas las virtudes precedentes enumeradas per Pedro.</a:t>
            </a:r>
          </a:p>
        </p:txBody>
      </p:sp>
      <p:sp>
        <p:nvSpPr>
          <p:cNvPr id="31" name="30 Rectángulo"/>
          <p:cNvSpPr/>
          <p:nvPr/>
        </p:nvSpPr>
        <p:spPr>
          <a:xfrm rot="18970571">
            <a:off x="2013019" y="3731498"/>
            <a:ext cx="7922469" cy="584775"/>
          </a:xfrm>
          <a:prstGeom prst="rect">
            <a:avLst/>
          </a:prstGeom>
        </p:spPr>
        <p:txBody>
          <a:bodyPr wrap="square">
            <a:spAutoFit/>
          </a:bodyPr>
          <a:lstStyle/>
          <a:p>
            <a:r>
              <a:rPr lang="es-CO" u="sng" dirty="0" smtClean="0">
                <a:solidFill>
                  <a:srgbClr val="0070C0"/>
                </a:solidFill>
              </a:rPr>
              <a:t> </a:t>
            </a:r>
            <a:r>
              <a:rPr lang="es-CO" sz="3200" b="1" dirty="0" smtClean="0">
                <a:solidFill>
                  <a:srgbClr val="FF0000"/>
                </a:solidFill>
              </a:rPr>
              <a:t>Si no hay amor, de nada sirve tener . . . . . . . </a:t>
            </a:r>
            <a:endParaRPr lang="es-CO"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
                                        <p:tgtEl>
                                          <p:spTgt spid="30"/>
                                        </p:tgtEl>
                                      </p:cBhvr>
                                    </p:animEffect>
                                    <p:anim calcmode="lin" valueType="num">
                                      <p:cBhvr>
                                        <p:cTn id="8" dur="400" fill="hold"/>
                                        <p:tgtEl>
                                          <p:spTgt spid="30"/>
                                        </p:tgtEl>
                                        <p:attrNameLst>
                                          <p:attrName>ppt_x</p:attrName>
                                        </p:attrNameLst>
                                      </p:cBhvr>
                                      <p:tavLst>
                                        <p:tav tm="0">
                                          <p:val>
                                            <p:strVal val="#ppt_x"/>
                                          </p:val>
                                        </p:tav>
                                        <p:tav tm="100000">
                                          <p:val>
                                            <p:strVal val="#ppt_x"/>
                                          </p:val>
                                        </p:tav>
                                      </p:tavLst>
                                    </p:anim>
                                    <p:anim calcmode="lin" valueType="num">
                                      <p:cBhvr>
                                        <p:cTn id="9" dur="400" fill="hold"/>
                                        <p:tgtEl>
                                          <p:spTgt spid="3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100"/>
                                        <p:tgtEl>
                                          <p:spTgt spid="31"/>
                                        </p:tgtEl>
                                      </p:cBhvr>
                                    </p:animEffect>
                                    <p:anim calcmode="lin" valueType="num">
                                      <p:cBhvr>
                                        <p:cTn id="17" dur="400" fill="hold"/>
                                        <p:tgtEl>
                                          <p:spTgt spid="31"/>
                                        </p:tgtEl>
                                        <p:attrNameLst>
                                          <p:attrName>ppt_x</p:attrName>
                                        </p:attrNameLst>
                                      </p:cBhvr>
                                      <p:tavLst>
                                        <p:tav tm="0">
                                          <p:val>
                                            <p:strVal val="#ppt_x"/>
                                          </p:val>
                                        </p:tav>
                                        <p:tav tm="100000">
                                          <p:val>
                                            <p:strVal val="#ppt_x"/>
                                          </p:val>
                                        </p:tav>
                                      </p:tavLst>
                                    </p:anim>
                                    <p:anim calcmode="lin" valueType="num">
                                      <p:cBhvr>
                                        <p:cTn id="18" dur="400" fill="hold"/>
                                        <p:tgtEl>
                                          <p:spTgt spid="31"/>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0648"/>
            <a:ext cx="8229600" cy="1296144"/>
          </a:xfrm>
          <a:solidFill>
            <a:srgbClr val="FFFF00"/>
          </a:solidFill>
        </p:spPr>
        <p:txBody>
          <a:bodyPr>
            <a:noAutofit/>
          </a:bodyPr>
          <a:lstStyle/>
          <a:p>
            <a:r>
              <a:rPr lang="es-CO" sz="3600" dirty="0" smtClean="0">
                <a:latin typeface="Algerian" pitchFamily="82" charset="0"/>
              </a:rPr>
              <a:t>¿Qué dice Pablo con referencia a la falta de amor en nosotros?</a:t>
            </a:r>
            <a:endParaRPr lang="es-CO" sz="3600" dirty="0">
              <a:latin typeface="Algerian" pitchFamily="82" charset="0"/>
            </a:endParaRPr>
          </a:p>
        </p:txBody>
      </p:sp>
      <p:sp>
        <p:nvSpPr>
          <p:cNvPr id="3" name="2 Marcador de contenido"/>
          <p:cNvSpPr>
            <a:spLocks noGrp="1"/>
          </p:cNvSpPr>
          <p:nvPr>
            <p:ph idx="1"/>
          </p:nvPr>
        </p:nvSpPr>
        <p:spPr>
          <a:xfrm>
            <a:off x="457200" y="1844824"/>
            <a:ext cx="8229600" cy="4281339"/>
          </a:xfrm>
          <a:solidFill>
            <a:schemeClr val="accent2">
              <a:lumMod val="40000"/>
              <a:lumOff val="60000"/>
            </a:schemeClr>
          </a:solidFill>
        </p:spPr>
        <p:txBody>
          <a:bodyPr>
            <a:normAutofit lnSpcReduction="10000"/>
          </a:bodyPr>
          <a:lstStyle/>
          <a:p>
            <a:pPr>
              <a:buNone/>
            </a:pPr>
            <a:r>
              <a:rPr lang="es-CO" b="1" dirty="0" smtClean="0"/>
              <a:t>   </a:t>
            </a:r>
            <a:r>
              <a:rPr lang="es-CO" b="1" dirty="0" smtClean="0">
                <a:solidFill>
                  <a:srgbClr val="FF0000"/>
                </a:solidFill>
              </a:rPr>
              <a:t>1 Cor.13:2,3</a:t>
            </a:r>
            <a:r>
              <a:rPr lang="es-CO" b="1" dirty="0" smtClean="0"/>
              <a:t> dice: “</a:t>
            </a:r>
            <a:r>
              <a:rPr lang="es-CO" dirty="0" smtClean="0"/>
              <a:t>Aunque tuviera el don de profecía y descubriera todos los misterios, aunque tuviera tanta fe como para trasladar montes, si me falta amor </a:t>
            </a:r>
            <a:r>
              <a:rPr lang="es-CO" u="sng" dirty="0" smtClean="0">
                <a:solidFill>
                  <a:srgbClr val="0070C0"/>
                </a:solidFill>
              </a:rPr>
              <a:t>nada soy. </a:t>
            </a:r>
          </a:p>
          <a:p>
            <a:endParaRPr lang="es-CO" dirty="0" smtClean="0"/>
          </a:p>
          <a:p>
            <a:pPr>
              <a:buNone/>
            </a:pPr>
            <a:r>
              <a:rPr lang="es-CO" dirty="0" smtClean="0"/>
              <a:t>    Aunque repartiera todo lo que poseo e incluso sacrificara mi cuerpo, pero para recibir alabanzas y sin tener el amor, </a:t>
            </a:r>
            <a:r>
              <a:rPr lang="es-CO" u="sng" dirty="0" smtClean="0">
                <a:solidFill>
                  <a:srgbClr val="0070C0"/>
                </a:solidFill>
              </a:rPr>
              <a:t>de nada me sirve.</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00"/>
                                        <p:tgtEl>
                                          <p:spTgt spid="3">
                                            <p:bg/>
                                          </p:spTgt>
                                        </p:tgtEl>
                                      </p:cBhvr>
                                    </p:animEffect>
                                    <p:anim calcmode="lin" valueType="num">
                                      <p:cBhvr>
                                        <p:cTn id="15" dur="400" fill="hold"/>
                                        <p:tgtEl>
                                          <p:spTgt spid="3">
                                            <p:bg/>
                                          </p:spTgt>
                                        </p:tgtEl>
                                        <p:attrNameLst>
                                          <p:attrName>ppt_x</p:attrName>
                                        </p:attrNameLst>
                                      </p:cBhvr>
                                      <p:tavLst>
                                        <p:tav tm="0">
                                          <p:val>
                                            <p:strVal val="#ppt_x"/>
                                          </p:val>
                                        </p:tav>
                                        <p:tav tm="100000">
                                          <p:val>
                                            <p:strVal val="#ppt_x"/>
                                          </p:val>
                                        </p:tav>
                                      </p:tavLst>
                                    </p:anim>
                                    <p:anim calcmode="lin" valueType="num">
                                      <p:cBhvr>
                                        <p:cTn id="16" dur="400" fill="hold"/>
                                        <p:tgtEl>
                                          <p:spTgt spid="3">
                                            <p:bg/>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100"/>
                                        <p:tgtEl>
                                          <p:spTgt spid="3">
                                            <p:txEl>
                                              <p:pRg st="0" end="0"/>
                                            </p:txEl>
                                          </p:spTgt>
                                        </p:tgtEl>
                                      </p:cBhvr>
                                    </p:animEffect>
                                    <p:anim calcmode="lin" valueType="num">
                                      <p:cBhvr>
                                        <p:cTn id="24"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
                                        <p:tgtEl>
                                          <p:spTgt spid="3">
                                            <p:txEl>
                                              <p:pRg st="2" end="2"/>
                                            </p:txEl>
                                          </p:spTgt>
                                        </p:tgtEl>
                                      </p:cBhvr>
                                    </p:animEffect>
                                    <p:anim calcmode="lin" valueType="num">
                                      <p:cBhvr>
                                        <p:cTn id="3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latin typeface="Harlow Solid Italic" pitchFamily="82" charset="0"/>
              </a:rPr>
              <a:t>¿Qué es lo que debe motivarnos hacia Dios y nuestro prójimo?</a:t>
            </a:r>
            <a:endParaRPr lang="es-CO" dirty="0">
              <a:latin typeface="Harlow Solid Italic" pitchFamily="82" charset="0"/>
            </a:endParaRPr>
          </a:p>
        </p:txBody>
      </p:sp>
      <p:sp>
        <p:nvSpPr>
          <p:cNvPr id="3" name="2 Marcador de contenido"/>
          <p:cNvSpPr>
            <a:spLocks noGrp="1"/>
          </p:cNvSpPr>
          <p:nvPr>
            <p:ph idx="1"/>
          </p:nvPr>
        </p:nvSpPr>
        <p:spPr>
          <a:xfrm>
            <a:off x="0" y="1600200"/>
            <a:ext cx="8686800" cy="5257800"/>
          </a:xfrm>
          <a:solidFill>
            <a:schemeClr val="accent6">
              <a:lumMod val="40000"/>
              <a:lumOff val="60000"/>
            </a:schemeClr>
          </a:solidFill>
        </p:spPr>
        <p:txBody>
          <a:bodyPr>
            <a:normAutofit fontScale="85000" lnSpcReduction="10000"/>
          </a:bodyPr>
          <a:lstStyle/>
          <a:p>
            <a:pPr>
              <a:buNone/>
            </a:pPr>
            <a:r>
              <a:rPr lang="es-CO" dirty="0" smtClean="0"/>
              <a:t>     El </a:t>
            </a:r>
            <a:r>
              <a:rPr lang="es-CO" dirty="0" smtClean="0">
                <a:solidFill>
                  <a:srgbClr val="0070C0"/>
                </a:solidFill>
              </a:rPr>
              <a:t>amor</a:t>
            </a:r>
            <a:r>
              <a:rPr lang="es-CO" dirty="0" smtClean="0"/>
              <a:t> es el que debe gobernar “todo lo que hacemos” </a:t>
            </a:r>
            <a:r>
              <a:rPr lang="es-CO" dirty="0" smtClean="0">
                <a:solidFill>
                  <a:srgbClr val="FF0000"/>
                </a:solidFill>
              </a:rPr>
              <a:t>(1 Cor.16:14).</a:t>
            </a:r>
          </a:p>
          <a:p>
            <a:endParaRPr lang="es-CO" dirty="0" smtClean="0"/>
          </a:p>
          <a:p>
            <a:pPr>
              <a:buNone/>
            </a:pPr>
            <a:r>
              <a:rPr lang="es-CO" dirty="0" smtClean="0"/>
              <a:t>    Todas las otras virtudes se resumen en esta “</a:t>
            </a:r>
            <a:r>
              <a:rPr lang="es-CO" dirty="0" smtClean="0">
                <a:solidFill>
                  <a:srgbClr val="0070C0"/>
                </a:solidFill>
              </a:rPr>
              <a:t>amor</a:t>
            </a:r>
            <a:r>
              <a:rPr lang="es-CO" dirty="0" smtClean="0"/>
              <a:t>”, sin ella</a:t>
            </a:r>
            <a:r>
              <a:rPr lang="es-CO" u="sng" dirty="0" smtClean="0">
                <a:solidFill>
                  <a:srgbClr val="0070C0"/>
                </a:solidFill>
              </a:rPr>
              <a:t> todas las otras virtudes fracasan y son menos que nada.</a:t>
            </a:r>
          </a:p>
          <a:p>
            <a:endParaRPr lang="es-CO" dirty="0" smtClean="0"/>
          </a:p>
          <a:p>
            <a:pPr>
              <a:buNone/>
            </a:pPr>
            <a:r>
              <a:rPr lang="es-CO" dirty="0" smtClean="0"/>
              <a:t>              </a:t>
            </a:r>
            <a:r>
              <a:rPr lang="es-CO" sz="3800" b="1" u="sng" dirty="0" smtClean="0">
                <a:solidFill>
                  <a:srgbClr val="FF0000"/>
                </a:solidFill>
              </a:rPr>
              <a:t> ¿Porqué esta virtud es tan importante?</a:t>
            </a:r>
          </a:p>
          <a:p>
            <a:endParaRPr lang="es-CO" dirty="0" smtClean="0"/>
          </a:p>
          <a:p>
            <a:pPr>
              <a:buNone/>
            </a:pPr>
            <a:r>
              <a:rPr lang="es-CO" dirty="0" smtClean="0"/>
              <a:t>     Porque esta virtud “</a:t>
            </a:r>
            <a:r>
              <a:rPr lang="es-CO" u="sng" dirty="0" smtClean="0">
                <a:solidFill>
                  <a:srgbClr val="0070C0"/>
                </a:solidFill>
              </a:rPr>
              <a:t>no hace mal al prójimo</a:t>
            </a:r>
            <a:r>
              <a:rPr lang="es-CO" dirty="0" smtClean="0"/>
              <a:t>” </a:t>
            </a:r>
            <a:r>
              <a:rPr lang="es-CO" dirty="0" smtClean="0">
                <a:solidFill>
                  <a:srgbClr val="FF0000"/>
                </a:solidFill>
              </a:rPr>
              <a:t>(Rom.13:10)</a:t>
            </a:r>
            <a:r>
              <a:rPr lang="es-CO" dirty="0" smtClean="0"/>
              <a:t>. Su ausencia no puede </a:t>
            </a:r>
            <a:r>
              <a:rPr lang="es-CO" u="sng" dirty="0" smtClean="0">
                <a:solidFill>
                  <a:srgbClr val="0070C0"/>
                </a:solidFill>
              </a:rPr>
              <a:t>reemplazarse</a:t>
            </a:r>
            <a:r>
              <a:rPr lang="es-CO" dirty="0" smtClean="0"/>
              <a:t> ni siquiera con el sacrificio, ni aún con la misma vida</a:t>
            </a:r>
            <a:r>
              <a:rPr lang="es-CO" dirty="0" smtClean="0">
                <a:solidFill>
                  <a:srgbClr val="FF0000"/>
                </a:solidFill>
              </a:rPr>
              <a:t> (1 Cor.13:3).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blinds(horizontal)">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linds(horizontal)">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blinds(horizontal)">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linds(horizontal)">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blinds(horizontal)">
                                      <p:cBhvr>
                                        <p:cTn id="3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¿Qué motivó a Dios a dar a su Hijo por nosotros?</a:t>
            </a:r>
            <a:endParaRPr lang="es-CO" dirty="0"/>
          </a:p>
        </p:txBody>
      </p:sp>
      <p:sp>
        <p:nvSpPr>
          <p:cNvPr id="3" name="2 Marcador de contenido"/>
          <p:cNvSpPr>
            <a:spLocks noGrp="1"/>
          </p:cNvSpPr>
          <p:nvPr>
            <p:ph idx="1"/>
          </p:nvPr>
        </p:nvSpPr>
        <p:spPr>
          <a:xfrm>
            <a:off x="457200" y="1600200"/>
            <a:ext cx="5482952" cy="4525963"/>
          </a:xfrm>
          <a:solidFill>
            <a:srgbClr val="FFC000"/>
          </a:solidFill>
        </p:spPr>
        <p:txBody>
          <a:bodyPr>
            <a:normAutofit/>
          </a:bodyPr>
          <a:lstStyle/>
          <a:p>
            <a:pPr>
              <a:buNone/>
            </a:pPr>
            <a:r>
              <a:rPr lang="es-CO" dirty="0" smtClean="0"/>
              <a:t>           </a:t>
            </a:r>
            <a:r>
              <a:rPr lang="es-CO" dirty="0" smtClean="0">
                <a:solidFill>
                  <a:srgbClr val="FF0000"/>
                </a:solidFill>
              </a:rPr>
              <a:t>Juan 3:16</a:t>
            </a:r>
            <a:r>
              <a:rPr lang="es-CO" dirty="0" smtClean="0"/>
              <a:t> lo dice:</a:t>
            </a:r>
          </a:p>
          <a:p>
            <a:endParaRPr lang="es-CO" dirty="0" smtClean="0"/>
          </a:p>
          <a:p>
            <a:pPr algn="ctr">
              <a:buNone/>
            </a:pPr>
            <a:r>
              <a:rPr lang="es-CO" dirty="0" smtClean="0"/>
              <a:t>    Porque de tal manera</a:t>
            </a:r>
            <a:r>
              <a:rPr lang="es-CO" b="1" u="sng" dirty="0" smtClean="0">
                <a:solidFill>
                  <a:srgbClr val="0070C0"/>
                </a:solidFill>
              </a:rPr>
              <a:t> amó</a:t>
            </a:r>
            <a:r>
              <a:rPr lang="es-CO" dirty="0" smtClean="0"/>
              <a:t> Dios al mundo, que ha dado a su Hijo unigénito, para que todo aquel que en él cree, no se pierda, mas tenga vida eterna</a:t>
            </a:r>
            <a:endParaRPr lang="es-CO" dirty="0"/>
          </a:p>
        </p:txBody>
      </p:sp>
      <p:pic>
        <p:nvPicPr>
          <p:cNvPr id="4" name="Picture 6" descr="http://t3.gstatic.com/images?q=tbn:ANd9GcTErsc1BJIUMZ4ct3jo2YplyeyX2mTI0vRv9QIJQ-Olj7zD2plb"/>
          <p:cNvPicPr>
            <a:picLocks noChangeAspect="1" noChangeArrowheads="1"/>
          </p:cNvPicPr>
          <p:nvPr/>
        </p:nvPicPr>
        <p:blipFill>
          <a:blip r:embed="rId2" cstate="print"/>
          <a:srcRect/>
          <a:stretch>
            <a:fillRect/>
          </a:stretch>
        </p:blipFill>
        <p:spPr bwMode="auto">
          <a:xfrm>
            <a:off x="5940152" y="2420888"/>
            <a:ext cx="2736304"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fade">
                                      <p:cBhvr>
                                        <p:cTn id="21" dur="100"/>
                                        <p:tgtEl>
                                          <p:spTgt spid="3">
                                            <p:bg/>
                                          </p:spTgt>
                                        </p:tgtEl>
                                      </p:cBhvr>
                                    </p:animEffect>
                                    <p:anim calcmode="lin" valueType="num">
                                      <p:cBhvr>
                                        <p:cTn id="22" dur="400" fill="hold"/>
                                        <p:tgtEl>
                                          <p:spTgt spid="3">
                                            <p:bg/>
                                          </p:spTgt>
                                        </p:tgtEl>
                                        <p:attrNameLst>
                                          <p:attrName>ppt_x</p:attrName>
                                        </p:attrNameLst>
                                      </p:cBhvr>
                                      <p:tavLst>
                                        <p:tav tm="0">
                                          <p:val>
                                            <p:strVal val="#ppt_x"/>
                                          </p:val>
                                        </p:tav>
                                        <p:tav tm="100000">
                                          <p:val>
                                            <p:strVal val="#ppt_x"/>
                                          </p:val>
                                        </p:tav>
                                      </p:tavLst>
                                    </p:anim>
                                    <p:anim calcmode="lin" valueType="num">
                                      <p:cBhvr>
                                        <p:cTn id="23" dur="400" fill="hold"/>
                                        <p:tgtEl>
                                          <p:spTgt spid="3">
                                            <p:bg/>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
                                        <p:tgtEl>
                                          <p:spTgt spid="3">
                                            <p:txEl>
                                              <p:pRg st="0" end="0"/>
                                            </p:txEl>
                                          </p:spTgt>
                                        </p:tgtEl>
                                      </p:cBhvr>
                                    </p:animEffect>
                                    <p:anim calcmode="lin" valueType="num">
                                      <p:cBhvr>
                                        <p:cTn id="31"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
                                        <p:tgtEl>
                                          <p:spTgt spid="3">
                                            <p:txEl>
                                              <p:pRg st="2" end="2"/>
                                            </p:txEl>
                                          </p:spTgt>
                                        </p:tgtEl>
                                      </p:cBhvr>
                                    </p:animEffect>
                                    <p:anim calcmode="lin" valueType="num">
                                      <p:cBhvr>
                                        <p:cTn id="4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chemeClr val="bg2"/>
          </a:solidFill>
        </p:spPr>
        <p:txBody>
          <a:bodyPr>
            <a:normAutofit/>
          </a:bodyPr>
          <a:lstStyle/>
          <a:p>
            <a:pPr algn="ctr">
              <a:buNone/>
            </a:pPr>
            <a:r>
              <a:rPr lang="es-CO" sz="2800" dirty="0" smtClean="0"/>
              <a:t>  </a:t>
            </a:r>
          </a:p>
          <a:p>
            <a:pPr algn="ctr">
              <a:buNone/>
            </a:pPr>
            <a:r>
              <a:rPr lang="es-CO" sz="2800" dirty="0" smtClean="0"/>
              <a:t>    En </a:t>
            </a:r>
            <a:r>
              <a:rPr lang="es-CO" sz="2800" dirty="0" smtClean="0">
                <a:solidFill>
                  <a:srgbClr val="FF0000"/>
                </a:solidFill>
              </a:rPr>
              <a:t>2 Pedro 1: 7</a:t>
            </a:r>
            <a:r>
              <a:rPr lang="es-CO" sz="2800" dirty="0" smtClean="0"/>
              <a:t> termina la exposición que hace el apóstol sobre la escala de las virtudes, pero él no esta satisfecho con esto, y desea que cada uno de nosotros vayamos</a:t>
            </a:r>
            <a:r>
              <a:rPr lang="es-CO" sz="2800" b="1" u="sng" dirty="0" smtClean="0">
                <a:solidFill>
                  <a:srgbClr val="0070C0"/>
                </a:solidFill>
              </a:rPr>
              <a:t> más allá</a:t>
            </a:r>
            <a:r>
              <a:rPr lang="es-CO" sz="2800" dirty="0" smtClean="0"/>
              <a:t>, y en el </a:t>
            </a:r>
            <a:r>
              <a:rPr lang="es-CO" sz="2800" dirty="0" smtClean="0">
                <a:solidFill>
                  <a:srgbClr val="FF0000"/>
                </a:solidFill>
              </a:rPr>
              <a:t>verso 8 </a:t>
            </a:r>
            <a:r>
              <a:rPr lang="es-CO" sz="2800" dirty="0" smtClean="0"/>
              <a:t>dice:</a:t>
            </a:r>
          </a:p>
          <a:p>
            <a:endParaRPr lang="es-CO" sz="2800" dirty="0" smtClean="0"/>
          </a:p>
          <a:p>
            <a:pPr algn="ctr">
              <a:buNone/>
            </a:pPr>
            <a:r>
              <a:rPr lang="es-CO" sz="2800" dirty="0" smtClean="0"/>
              <a:t>    “Porque si estas cosas están en vosotros, y </a:t>
            </a:r>
            <a:r>
              <a:rPr lang="es-CO" sz="2800" dirty="0" smtClean="0">
                <a:solidFill>
                  <a:srgbClr val="0070C0"/>
                </a:solidFill>
              </a:rPr>
              <a:t>abundan</a:t>
            </a:r>
            <a:r>
              <a:rPr lang="es-CO" sz="2800" dirty="0" smtClean="0"/>
              <a:t>, no os dejarán estar </a:t>
            </a:r>
            <a:r>
              <a:rPr lang="es-CO" sz="2800" dirty="0" smtClean="0">
                <a:solidFill>
                  <a:srgbClr val="0070C0"/>
                </a:solidFill>
              </a:rPr>
              <a:t>ociosos ni sin fruto</a:t>
            </a:r>
            <a:r>
              <a:rPr lang="es-CO" sz="2800" dirty="0" smtClean="0"/>
              <a:t> en cuanto al conocimiento de nuestro Señor Jesucristo”.  </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rgbClr val="002060"/>
          </a:solidFill>
        </p:spPr>
        <p:txBody>
          <a:bodyPr>
            <a:normAutofit lnSpcReduction="10000"/>
          </a:bodyPr>
          <a:lstStyle/>
          <a:p>
            <a:pPr algn="ctr">
              <a:buNone/>
            </a:pPr>
            <a:r>
              <a:rPr lang="es-CO" dirty="0" smtClean="0"/>
              <a:t>    </a:t>
            </a:r>
            <a:r>
              <a:rPr lang="es-CO" dirty="0" smtClean="0">
                <a:solidFill>
                  <a:schemeClr val="bg1"/>
                </a:solidFill>
              </a:rPr>
              <a:t>Esta carta la escribió en el </a:t>
            </a:r>
            <a:r>
              <a:rPr lang="es-CO" dirty="0" smtClean="0">
                <a:solidFill>
                  <a:srgbClr val="FFFF00"/>
                </a:solidFill>
              </a:rPr>
              <a:t>67 d.C</a:t>
            </a:r>
            <a:r>
              <a:rPr lang="es-CO" dirty="0" smtClean="0">
                <a:solidFill>
                  <a:schemeClr val="bg1"/>
                </a:solidFill>
              </a:rPr>
              <a:t>. Y ahora encontramos a un Pedro </a:t>
            </a:r>
            <a:r>
              <a:rPr lang="es-CO" dirty="0" smtClean="0">
                <a:solidFill>
                  <a:srgbClr val="FFFF00"/>
                </a:solidFill>
              </a:rPr>
              <a:t>totalmente transformado</a:t>
            </a:r>
            <a:r>
              <a:rPr lang="es-CO" dirty="0" smtClean="0">
                <a:solidFill>
                  <a:schemeClr val="bg1"/>
                </a:solidFill>
              </a:rPr>
              <a:t>. No sabemos la edad que tenía, pero si sabemos que estaba transformado por la gracia de Dios.</a:t>
            </a:r>
          </a:p>
          <a:p>
            <a:endParaRPr lang="es-CO" dirty="0" smtClean="0">
              <a:solidFill>
                <a:schemeClr val="bg1"/>
              </a:solidFill>
            </a:endParaRPr>
          </a:p>
          <a:p>
            <a:pPr algn="ctr">
              <a:buNone/>
            </a:pPr>
            <a:r>
              <a:rPr lang="es-CO" dirty="0" smtClean="0">
                <a:solidFill>
                  <a:schemeClr val="bg1"/>
                </a:solidFill>
              </a:rPr>
              <a:t>    Ya no era aquel Pedro </a:t>
            </a:r>
            <a:r>
              <a:rPr lang="es-CO" dirty="0" smtClean="0">
                <a:solidFill>
                  <a:srgbClr val="FFFF00"/>
                </a:solidFill>
              </a:rPr>
              <a:t>vacilante y cobarde</a:t>
            </a:r>
            <a:r>
              <a:rPr lang="es-CO" dirty="0" smtClean="0">
                <a:solidFill>
                  <a:schemeClr val="bg1"/>
                </a:solidFill>
              </a:rPr>
              <a:t>, sino que estaba ciento por ciento entregado a la obra de Dios, y anhelaba que otros experimentaran el gozo del crecimiento espiritual. </a:t>
            </a:r>
            <a:endParaRPr lang="es-CO"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6">
              <a:lumMod val="20000"/>
              <a:lumOff val="80000"/>
            </a:schemeClr>
          </a:solidFill>
        </p:spPr>
        <p:txBody>
          <a:bodyPr>
            <a:normAutofit fontScale="92500" lnSpcReduction="10000"/>
          </a:bodyPr>
          <a:lstStyle/>
          <a:p>
            <a:pPr algn="ctr">
              <a:buNone/>
            </a:pPr>
            <a:r>
              <a:rPr lang="es-CO" dirty="0" smtClean="0"/>
              <a:t> “Porque si estas cosas </a:t>
            </a:r>
            <a:r>
              <a:rPr lang="es-CO" dirty="0" smtClean="0">
                <a:solidFill>
                  <a:srgbClr val="0070C0"/>
                </a:solidFill>
              </a:rPr>
              <a:t>están en vosotros</a:t>
            </a:r>
            <a:r>
              <a:rPr lang="es-CO" dirty="0" smtClean="0"/>
              <a:t>, y </a:t>
            </a:r>
            <a:r>
              <a:rPr lang="es-CO" dirty="0" smtClean="0">
                <a:solidFill>
                  <a:srgbClr val="0070C0"/>
                </a:solidFill>
              </a:rPr>
              <a:t>abundan</a:t>
            </a:r>
            <a:r>
              <a:rPr lang="es-CO" dirty="0" smtClean="0"/>
              <a:t>, no os dejarán estar </a:t>
            </a:r>
            <a:r>
              <a:rPr lang="es-CO" dirty="0" smtClean="0">
                <a:solidFill>
                  <a:srgbClr val="0070C0"/>
                </a:solidFill>
              </a:rPr>
              <a:t>ociosos ni sin fruto”</a:t>
            </a:r>
          </a:p>
          <a:p>
            <a:endParaRPr lang="es-CO" dirty="0" smtClean="0">
              <a:solidFill>
                <a:srgbClr val="0070C0"/>
              </a:solidFill>
            </a:endParaRPr>
          </a:p>
          <a:p>
            <a:pPr algn="ctr">
              <a:buNone/>
            </a:pPr>
            <a:r>
              <a:rPr lang="es-CO" dirty="0" smtClean="0"/>
              <a:t>    Aunque las virtudes precedentes eran muy importantes, y estuvieran presentes en la vida del cristiano, él dice que debían</a:t>
            </a:r>
            <a:r>
              <a:rPr lang="es-CO" dirty="0" smtClean="0">
                <a:solidFill>
                  <a:srgbClr val="0070C0"/>
                </a:solidFill>
              </a:rPr>
              <a:t> florecer y aumentar en poder y posiblemente en cantidad.</a:t>
            </a:r>
          </a:p>
          <a:p>
            <a:endParaRPr lang="es-CO" dirty="0" smtClean="0"/>
          </a:p>
          <a:p>
            <a:pPr algn="ctr">
              <a:buNone/>
            </a:pPr>
            <a:r>
              <a:rPr lang="es-CO" dirty="0" smtClean="0"/>
              <a:t>    </a:t>
            </a:r>
            <a:r>
              <a:rPr lang="es-CO" dirty="0" smtClean="0">
                <a:solidFill>
                  <a:srgbClr val="FF0000"/>
                </a:solidFill>
              </a:rPr>
              <a:t>2 Pedro 3: 18</a:t>
            </a:r>
            <a:r>
              <a:rPr lang="es-CO" dirty="0" smtClean="0"/>
              <a:t> dice:  “Antes bien, </a:t>
            </a:r>
            <a:r>
              <a:rPr lang="es-CO" dirty="0" smtClean="0">
                <a:solidFill>
                  <a:srgbClr val="0070C0"/>
                </a:solidFill>
              </a:rPr>
              <a:t>creced</a:t>
            </a:r>
            <a:r>
              <a:rPr lang="es-CO" dirty="0" smtClean="0"/>
              <a:t> en la </a:t>
            </a:r>
            <a:r>
              <a:rPr lang="es-CO" dirty="0" smtClean="0">
                <a:solidFill>
                  <a:srgbClr val="0070C0"/>
                </a:solidFill>
              </a:rPr>
              <a:t>gracia</a:t>
            </a:r>
            <a:r>
              <a:rPr lang="es-CO" dirty="0" smtClean="0"/>
              <a:t> y el </a:t>
            </a:r>
            <a:r>
              <a:rPr lang="es-CO" u="sng" dirty="0" smtClean="0">
                <a:solidFill>
                  <a:srgbClr val="0070C0"/>
                </a:solidFill>
              </a:rPr>
              <a:t>conocimiento de nuestro Señor y Salvador Jesucristo</a:t>
            </a:r>
            <a:r>
              <a:rPr lang="es-CO" dirty="0" smtClean="0"/>
              <a:t>. A él sea gloria ahora y hasta el día de la eternidad”</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944216"/>
          </a:xfrm>
          <a:solidFill>
            <a:schemeClr val="accent1">
              <a:lumMod val="20000"/>
              <a:lumOff val="80000"/>
            </a:schemeClr>
          </a:solidFill>
        </p:spPr>
        <p:txBody>
          <a:bodyPr/>
          <a:lstStyle/>
          <a:p>
            <a:pPr algn="ctr">
              <a:buNone/>
            </a:pPr>
            <a:r>
              <a:rPr lang="es-CO" dirty="0" smtClean="0"/>
              <a:t>    </a:t>
            </a:r>
            <a:r>
              <a:rPr lang="es-CO" sz="3600" dirty="0" smtClean="0"/>
              <a:t> “porque si estas cosas </a:t>
            </a:r>
            <a:r>
              <a:rPr lang="es-CO" sz="3600" dirty="0" smtClean="0">
                <a:solidFill>
                  <a:srgbClr val="0070C0"/>
                </a:solidFill>
              </a:rPr>
              <a:t>están en vosotros</a:t>
            </a:r>
            <a:r>
              <a:rPr lang="es-CO" sz="3600" dirty="0" smtClean="0"/>
              <a:t>, y </a:t>
            </a:r>
            <a:r>
              <a:rPr lang="es-CO" sz="3600" u="sng" dirty="0" smtClean="0">
                <a:solidFill>
                  <a:srgbClr val="0070C0"/>
                </a:solidFill>
              </a:rPr>
              <a:t>abundan</a:t>
            </a:r>
            <a:r>
              <a:rPr lang="es-CO" sz="3600" dirty="0" smtClean="0"/>
              <a:t>, no os dejarán estar </a:t>
            </a:r>
            <a:r>
              <a:rPr lang="es-CO" sz="3600" u="sng" dirty="0" smtClean="0">
                <a:solidFill>
                  <a:srgbClr val="0070C0"/>
                </a:solidFill>
              </a:rPr>
              <a:t>ociosos</a:t>
            </a:r>
            <a:r>
              <a:rPr lang="es-CO" sz="3600" dirty="0" smtClean="0">
                <a:solidFill>
                  <a:srgbClr val="0070C0"/>
                </a:solidFill>
              </a:rPr>
              <a:t> ni sin fruto”</a:t>
            </a:r>
          </a:p>
        </p:txBody>
      </p:sp>
      <p:sp>
        <p:nvSpPr>
          <p:cNvPr id="4" name="3 Rectángulo"/>
          <p:cNvSpPr/>
          <p:nvPr/>
        </p:nvSpPr>
        <p:spPr>
          <a:xfrm>
            <a:off x="0" y="2924944"/>
            <a:ext cx="4499992" cy="3970318"/>
          </a:xfrm>
          <a:prstGeom prst="rect">
            <a:avLst/>
          </a:prstGeom>
          <a:solidFill>
            <a:schemeClr val="accent3">
              <a:lumMod val="60000"/>
              <a:lumOff val="40000"/>
            </a:schemeClr>
          </a:solidFill>
        </p:spPr>
        <p:txBody>
          <a:bodyPr wrap="square">
            <a:spAutoFit/>
          </a:bodyPr>
          <a:lstStyle/>
          <a:p>
            <a:pPr algn="ctr">
              <a:buNone/>
            </a:pPr>
            <a:r>
              <a:rPr lang="es-CO" sz="3200" dirty="0" smtClean="0"/>
              <a:t>Esto me recuerda las Palabras que dijo Jesús: “</a:t>
            </a:r>
            <a:r>
              <a:rPr lang="es-CO" sz="3200" b="1" dirty="0" smtClean="0"/>
              <a:t>La mies a la verdad es mucha, mas los obreros pocos; por tanto, rogad al Señor de la mies que envíe obreros a su mies” </a:t>
            </a:r>
            <a:r>
              <a:rPr lang="es-CO" sz="2800" dirty="0" smtClean="0">
                <a:solidFill>
                  <a:srgbClr val="FF0000"/>
                </a:solidFill>
              </a:rPr>
              <a:t>(Lucas 10:2).</a:t>
            </a:r>
          </a:p>
        </p:txBody>
      </p:sp>
      <p:pic>
        <p:nvPicPr>
          <p:cNvPr id="14338" name="Picture 2" descr="http://t2.gstatic.com/images?q=tbn:ANd9GcQql0DRyKAzkpTulT83kMnWNfkROmq91hgPQ-ELGyoSELjfJT8m"/>
          <p:cNvPicPr>
            <a:picLocks noChangeAspect="1" noChangeArrowheads="1"/>
          </p:cNvPicPr>
          <p:nvPr/>
        </p:nvPicPr>
        <p:blipFill>
          <a:blip r:embed="rId2" cstate="print"/>
          <a:srcRect/>
          <a:stretch>
            <a:fillRect/>
          </a:stretch>
        </p:blipFill>
        <p:spPr bwMode="auto">
          <a:xfrm>
            <a:off x="4788024" y="2492896"/>
            <a:ext cx="3888432" cy="2376264"/>
          </a:xfrm>
          <a:prstGeom prst="rect">
            <a:avLst/>
          </a:prstGeom>
          <a:noFill/>
        </p:spPr>
      </p:pic>
      <p:sp>
        <p:nvSpPr>
          <p:cNvPr id="5" name="4 Rectángulo"/>
          <p:cNvSpPr/>
          <p:nvPr/>
        </p:nvSpPr>
        <p:spPr>
          <a:xfrm>
            <a:off x="4788024" y="5085184"/>
            <a:ext cx="4032448" cy="1631216"/>
          </a:xfrm>
          <a:prstGeom prst="rect">
            <a:avLst/>
          </a:prstGeom>
          <a:solidFill>
            <a:srgbClr val="FFFF00"/>
          </a:solidFill>
        </p:spPr>
        <p:txBody>
          <a:bodyPr wrap="square">
            <a:spAutoFit/>
          </a:bodyPr>
          <a:lstStyle/>
          <a:p>
            <a:pPr algn="ctr"/>
            <a:r>
              <a:rPr lang="es-CO" sz="2000" b="1" dirty="0" smtClean="0"/>
              <a:t> Tanto los discípulos como cada creyente debían estar ocupados en compartir el amor Dios con otras personas. Por eso los envió de dos en dos a predicar.</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33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
                                        <p:tgtEl>
                                          <p:spTgt spid="4"/>
                                        </p:tgtEl>
                                      </p:cBhvr>
                                    </p:animEffect>
                                    <p:anim calcmode="lin" valueType="num">
                                      <p:cBhvr>
                                        <p:cTn id="30" dur="400" fill="hold"/>
                                        <p:tgtEl>
                                          <p:spTgt spid="4"/>
                                        </p:tgtEl>
                                        <p:attrNameLst>
                                          <p:attrName>ppt_x</p:attrName>
                                        </p:attrNameLst>
                                      </p:cBhvr>
                                      <p:tavLst>
                                        <p:tav tm="0">
                                          <p:val>
                                            <p:strVal val="#ppt_x"/>
                                          </p:val>
                                        </p:tav>
                                        <p:tav tm="100000">
                                          <p:val>
                                            <p:strVal val="#ppt_x"/>
                                          </p:val>
                                        </p:tav>
                                      </p:tavLst>
                                    </p:anim>
                                    <p:anim calcmode="lin" valueType="num">
                                      <p:cBhvr>
                                        <p:cTn id="31" dur="400" fill="hold"/>
                                        <p:tgtEl>
                                          <p:spTgt spid="4"/>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3"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
                                        <p:tgtEl>
                                          <p:spTgt spid="5"/>
                                        </p:tgtEl>
                                      </p:cBhvr>
                                    </p:animEffect>
                                    <p:anim calcmode="lin" valueType="num">
                                      <p:cBhvr>
                                        <p:cTn id="39" dur="400" fill="hold"/>
                                        <p:tgtEl>
                                          <p:spTgt spid="5"/>
                                        </p:tgtEl>
                                        <p:attrNameLst>
                                          <p:attrName>ppt_x</p:attrName>
                                        </p:attrNameLst>
                                      </p:cBhvr>
                                      <p:tavLst>
                                        <p:tav tm="0">
                                          <p:val>
                                            <p:strVal val="#ppt_x"/>
                                          </p:val>
                                        </p:tav>
                                        <p:tav tm="100000">
                                          <p:val>
                                            <p:strVal val="#ppt_x"/>
                                          </p:val>
                                        </p:tav>
                                      </p:tavLst>
                                    </p:anim>
                                    <p:anim calcmode="lin" valueType="num">
                                      <p:cBhvr>
                                        <p:cTn id="40" dur="400" fill="hold"/>
                                        <p:tgtEl>
                                          <p:spTgt spid="5"/>
                                        </p:tgtEl>
                                        <p:attrNameLst>
                                          <p:attrName>ppt_y</p:attrName>
                                        </p:attrNameLst>
                                      </p:cBhvr>
                                      <p:tavLst>
                                        <p:tav tm="0">
                                          <p:val>
                                            <p:strVal val="#ppt_y+0.31"/>
                                          </p:val>
                                        </p:tav>
                                        <p:tav tm="100000">
                                          <p:val>
                                            <p:strVal val="#ppt_y+0.31"/>
                                          </p:val>
                                        </p:tav>
                                      </p:tavLst>
                                    </p:anim>
                                    <p:anim calcmode="lin" valueType="num">
                                      <p:cBhvr>
                                        <p:cTn id="41"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2"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latin typeface="Algerian" pitchFamily="82" charset="0"/>
              </a:rPr>
              <a:t>¿Porqué era necesario que se mantuvieran ocupados?</a:t>
            </a:r>
            <a:endParaRPr lang="es-CO" dirty="0">
              <a:latin typeface="Algerian" pitchFamily="82" charset="0"/>
            </a:endParaRPr>
          </a:p>
        </p:txBody>
      </p:sp>
      <p:sp>
        <p:nvSpPr>
          <p:cNvPr id="3" name="2 Marcador de contenido"/>
          <p:cNvSpPr>
            <a:spLocks noGrp="1"/>
          </p:cNvSpPr>
          <p:nvPr>
            <p:ph idx="1"/>
          </p:nvPr>
        </p:nvSpPr>
        <p:spPr>
          <a:xfrm>
            <a:off x="0" y="1600200"/>
            <a:ext cx="5580112" cy="5257800"/>
          </a:xfrm>
          <a:solidFill>
            <a:schemeClr val="tx2">
              <a:lumMod val="20000"/>
              <a:lumOff val="80000"/>
            </a:schemeClr>
          </a:solidFill>
        </p:spPr>
        <p:txBody>
          <a:bodyPr>
            <a:normAutofit fontScale="92500" lnSpcReduction="10000"/>
          </a:bodyPr>
          <a:lstStyle/>
          <a:p>
            <a:pPr algn="ctr">
              <a:buNone/>
            </a:pPr>
            <a:r>
              <a:rPr lang="es-CO" dirty="0" smtClean="0"/>
              <a:t>     En el tiempo de Jesús la mies era mucha, por tanto se necesitaban más obreros que trabajaran en la viña de Dios. </a:t>
            </a:r>
          </a:p>
          <a:p>
            <a:pPr algn="ctr">
              <a:buNone/>
            </a:pPr>
            <a:endParaRPr lang="es-CO" dirty="0" smtClean="0"/>
          </a:p>
          <a:p>
            <a:pPr algn="ctr">
              <a:buNone/>
            </a:pPr>
            <a:r>
              <a:rPr lang="es-CO" dirty="0" smtClean="0"/>
              <a:t>    Y conforme pasaban los años aumentaba la población, por tanto se hacía necesario de más obreros para que atendieran las necesidades espirituales del hombre, por eso Pedro les dice que no estuvieran “ociosos”.                      </a:t>
            </a:r>
            <a:endParaRPr lang="es-CO" dirty="0"/>
          </a:p>
        </p:txBody>
      </p:sp>
      <p:pic>
        <p:nvPicPr>
          <p:cNvPr id="22530" name="Picture 2" descr="http://t3.gstatic.com/images?q=tbn:ANd9GcQlfGUHckhzv_1v1sABrIO2s3ZXDsmSIAGxigCnguTIiQXVfpa63A"/>
          <p:cNvPicPr>
            <a:picLocks noChangeAspect="1" noChangeArrowheads="1"/>
          </p:cNvPicPr>
          <p:nvPr/>
        </p:nvPicPr>
        <p:blipFill>
          <a:blip r:embed="rId2" cstate="print"/>
          <a:srcRect/>
          <a:stretch>
            <a:fillRect/>
          </a:stretch>
        </p:blipFill>
        <p:spPr bwMode="auto">
          <a:xfrm>
            <a:off x="5580112" y="1916832"/>
            <a:ext cx="3312368" cy="3096344"/>
          </a:xfrm>
          <a:prstGeom prst="rect">
            <a:avLst/>
          </a:prstGeom>
          <a:noFill/>
        </p:spPr>
      </p:pic>
      <p:sp>
        <p:nvSpPr>
          <p:cNvPr id="5" name="4 Rectángulo"/>
          <p:cNvSpPr/>
          <p:nvPr/>
        </p:nvSpPr>
        <p:spPr>
          <a:xfrm>
            <a:off x="5580112" y="5157192"/>
            <a:ext cx="3240360" cy="1477328"/>
          </a:xfrm>
          <a:prstGeom prst="rect">
            <a:avLst/>
          </a:prstGeom>
        </p:spPr>
        <p:txBody>
          <a:bodyPr wrap="square">
            <a:spAutoFit/>
          </a:bodyPr>
          <a:lstStyle/>
          <a:p>
            <a:pPr algn="ctr">
              <a:buNone/>
            </a:pPr>
            <a:r>
              <a:rPr lang="es-CO" b="1" dirty="0" smtClean="0">
                <a:solidFill>
                  <a:srgbClr val="FF0000"/>
                </a:solidFill>
              </a:rPr>
              <a:t>Dios desea que toda la iglesia este ocupada en este trabajo, para que otros conozcan de Jesús, y a la vez ellos mismos sean enriquecidos.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22530"/>
                                        </p:tgtEl>
                                        <p:attrNameLst>
                                          <p:attrName>style.visibility</p:attrName>
                                        </p:attrNameLst>
                                      </p:cBhvr>
                                      <p:to>
                                        <p:strVal val="visible"/>
                                      </p:to>
                                    </p:set>
                                    <p:animEffect transition="in" filter="fade">
                                      <p:cBhvr>
                                        <p:cTn id="22" dur="100"/>
                                        <p:tgtEl>
                                          <p:spTgt spid="22530"/>
                                        </p:tgtEl>
                                      </p:cBhvr>
                                    </p:animEffect>
                                    <p:anim calcmode="lin" valueType="num">
                                      <p:cBhvr>
                                        <p:cTn id="23" dur="400" fill="hold"/>
                                        <p:tgtEl>
                                          <p:spTgt spid="22530"/>
                                        </p:tgtEl>
                                        <p:attrNameLst>
                                          <p:attrName>ppt_x</p:attrName>
                                        </p:attrNameLst>
                                      </p:cBhvr>
                                      <p:tavLst>
                                        <p:tav tm="0">
                                          <p:val>
                                            <p:strVal val="#ppt_x"/>
                                          </p:val>
                                        </p:tav>
                                        <p:tav tm="100000">
                                          <p:val>
                                            <p:strVal val="#ppt_x"/>
                                          </p:val>
                                        </p:tav>
                                      </p:tavLst>
                                    </p:anim>
                                    <p:anim calcmode="lin" valueType="num">
                                      <p:cBhvr>
                                        <p:cTn id="24" dur="400" fill="hold"/>
                                        <p:tgtEl>
                                          <p:spTgt spid="22530"/>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225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225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
                                        <p:tgtEl>
                                          <p:spTgt spid="3">
                                            <p:txEl>
                                              <p:pRg st="2" end="2"/>
                                            </p:txEl>
                                          </p:spTgt>
                                        </p:tgtEl>
                                      </p:cBhvr>
                                    </p:animEffect>
                                    <p:anim calcmode="lin" valueType="num">
                                      <p:cBhvr>
                                        <p:cTn id="3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
                                        <p:tgtEl>
                                          <p:spTgt spid="5"/>
                                        </p:tgtEl>
                                      </p:cBhvr>
                                    </p:animEffect>
                                    <p:anim calcmode="lin" valueType="num">
                                      <p:cBhvr>
                                        <p:cTn id="41" dur="400" fill="hold"/>
                                        <p:tgtEl>
                                          <p:spTgt spid="5"/>
                                        </p:tgtEl>
                                        <p:attrNameLst>
                                          <p:attrName>ppt_x</p:attrName>
                                        </p:attrNameLst>
                                      </p:cBhvr>
                                      <p:tavLst>
                                        <p:tav tm="0">
                                          <p:val>
                                            <p:strVal val="#ppt_x"/>
                                          </p:val>
                                        </p:tav>
                                        <p:tav tm="100000">
                                          <p:val>
                                            <p:strVal val="#ppt_x"/>
                                          </p:val>
                                        </p:tav>
                                      </p:tavLst>
                                    </p:anim>
                                    <p:anim calcmode="lin" valueType="num">
                                      <p:cBhvr>
                                        <p:cTn id="42" dur="400" fill="hold"/>
                                        <p:tgtEl>
                                          <p:spTgt spid="5"/>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304257"/>
          </a:xfrm>
          <a:solidFill>
            <a:schemeClr val="accent1">
              <a:lumMod val="20000"/>
              <a:lumOff val="80000"/>
            </a:schemeClr>
          </a:solidFill>
        </p:spPr>
        <p:txBody>
          <a:bodyPr>
            <a:normAutofit lnSpcReduction="10000"/>
          </a:bodyPr>
          <a:lstStyle/>
          <a:p>
            <a:pPr>
              <a:buNone/>
            </a:pPr>
            <a:r>
              <a:rPr lang="es-CO" dirty="0" smtClean="0"/>
              <a:t>                    </a:t>
            </a:r>
            <a:r>
              <a:rPr lang="es-CO" dirty="0" smtClean="0"/>
              <a:t> </a:t>
            </a:r>
            <a:r>
              <a:rPr lang="es-CO" sz="4000" b="1" dirty="0" smtClean="0">
                <a:solidFill>
                  <a:srgbClr val="FF0000"/>
                </a:solidFill>
              </a:rPr>
              <a:t>¿Qué es ser “ocioso?</a:t>
            </a:r>
            <a:endParaRPr lang="es-CO" b="1" dirty="0" smtClean="0">
              <a:solidFill>
                <a:srgbClr val="FF0000"/>
              </a:solidFill>
            </a:endParaRPr>
          </a:p>
          <a:p>
            <a:pPr algn="ctr">
              <a:buNone/>
            </a:pPr>
            <a:r>
              <a:rPr lang="es-CO" dirty="0" smtClean="0"/>
              <a:t> </a:t>
            </a:r>
            <a:endParaRPr lang="es-CO" dirty="0" smtClean="0"/>
          </a:p>
          <a:p>
            <a:pPr algn="ctr">
              <a:buNone/>
            </a:pPr>
            <a:r>
              <a:rPr lang="es-CO" dirty="0" smtClean="0"/>
              <a:t>“</a:t>
            </a:r>
            <a:r>
              <a:rPr lang="es-CO" dirty="0" smtClean="0"/>
              <a:t>Ocioso” es una persona “que no trabaja”, que “</a:t>
            </a:r>
            <a:r>
              <a:rPr lang="es-CO" b="1" u="sng" dirty="0" smtClean="0">
                <a:solidFill>
                  <a:srgbClr val="0070C0"/>
                </a:solidFill>
              </a:rPr>
              <a:t>es perezoso</a:t>
            </a:r>
            <a:r>
              <a:rPr lang="es-CO" dirty="0" smtClean="0"/>
              <a:t>”.</a:t>
            </a:r>
            <a:endParaRPr lang="es-CO" dirty="0" smtClean="0"/>
          </a:p>
        </p:txBody>
      </p:sp>
      <p:pic>
        <p:nvPicPr>
          <p:cNvPr id="12290" name="Picture 2" descr="http://t0.gstatic.com/images?q=tbn:ANd9GcSzDj8vOy09ZmRh5Wh5LCDpvHTZf5JW7RY4iEnLo9z45nq5H_0n"/>
          <p:cNvPicPr>
            <a:picLocks noChangeAspect="1" noChangeArrowheads="1"/>
          </p:cNvPicPr>
          <p:nvPr/>
        </p:nvPicPr>
        <p:blipFill>
          <a:blip r:embed="rId2" cstate="print"/>
          <a:srcRect/>
          <a:stretch>
            <a:fillRect/>
          </a:stretch>
        </p:blipFill>
        <p:spPr bwMode="auto">
          <a:xfrm>
            <a:off x="4716016" y="2924944"/>
            <a:ext cx="4059535" cy="3528392"/>
          </a:xfrm>
          <a:prstGeom prst="rect">
            <a:avLst/>
          </a:prstGeom>
          <a:noFill/>
        </p:spPr>
      </p:pic>
      <p:sp>
        <p:nvSpPr>
          <p:cNvPr id="4" name="3 Rectángulo"/>
          <p:cNvSpPr/>
          <p:nvPr/>
        </p:nvSpPr>
        <p:spPr>
          <a:xfrm>
            <a:off x="323528" y="2967335"/>
            <a:ext cx="4176464" cy="3416320"/>
          </a:xfrm>
          <a:prstGeom prst="rect">
            <a:avLst/>
          </a:prstGeom>
        </p:spPr>
        <p:txBody>
          <a:bodyPr wrap="square">
            <a:spAutoFit/>
          </a:bodyPr>
          <a:lstStyle/>
          <a:p>
            <a:pPr algn="ctr">
              <a:buNone/>
            </a:pPr>
            <a:r>
              <a:rPr lang="es-CO" sz="3600" dirty="0" smtClean="0"/>
              <a:t>Es imposible que una persona dotada de las virtudes enumeradas del verso 5-7 sea inactivo de la iglesia. </a:t>
            </a:r>
            <a:endParaRPr lang="es-CO"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2290"/>
                                        </p:tgtEl>
                                        <p:attrNameLst>
                                          <p:attrName>style.visibility</p:attrName>
                                        </p:attrNameLst>
                                      </p:cBhvr>
                                      <p:to>
                                        <p:strVal val="visible"/>
                                      </p:to>
                                    </p:set>
                                    <p:anim to="" calcmode="lin" valueType="num">
                                      <p:cBhvr>
                                        <p:cTn id="19" dur="1" fill="hold"/>
                                        <p:tgtEl>
                                          <p:spTgt spid="12290"/>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
                                        <p:tgtEl>
                                          <p:spTgt spid="4"/>
                                        </p:tgtEl>
                                      </p:cBhvr>
                                    </p:animEffect>
                                    <p:anim calcmode="lin" valueType="num">
                                      <p:cBhvr>
                                        <p:cTn id="25" dur="400" fill="hold"/>
                                        <p:tgtEl>
                                          <p:spTgt spid="4"/>
                                        </p:tgtEl>
                                        <p:attrNameLst>
                                          <p:attrName>ppt_x</p:attrName>
                                        </p:attrNameLst>
                                      </p:cBhvr>
                                      <p:tavLst>
                                        <p:tav tm="0">
                                          <p:val>
                                            <p:strVal val="#ppt_x"/>
                                          </p:val>
                                        </p:tav>
                                        <p:tav tm="100000">
                                          <p:val>
                                            <p:strVal val="#ppt_x"/>
                                          </p:val>
                                        </p:tav>
                                      </p:tavLst>
                                    </p:anim>
                                    <p:anim calcmode="lin" valueType="num">
                                      <p:cBhvr>
                                        <p:cTn id="26" dur="400" fill="hold"/>
                                        <p:tgtEl>
                                          <p:spTgt spid="4"/>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292080" cy="6525344"/>
          </a:xfrm>
          <a:solidFill>
            <a:srgbClr val="FFFF00"/>
          </a:solidFill>
        </p:spPr>
        <p:txBody>
          <a:bodyPr>
            <a:normAutofit lnSpcReduction="10000"/>
          </a:bodyPr>
          <a:lstStyle/>
          <a:p>
            <a:pPr algn="ctr">
              <a:buNone/>
            </a:pPr>
            <a:r>
              <a:rPr lang="es-CO" dirty="0" smtClean="0"/>
              <a:t>    Es imposible que Su </a:t>
            </a:r>
            <a:r>
              <a:rPr lang="es-CO" dirty="0" smtClean="0"/>
              <a:t>fe, </a:t>
            </a:r>
            <a:r>
              <a:rPr lang="es-CO" dirty="0" smtClean="0"/>
              <a:t>su bondad </a:t>
            </a:r>
            <a:r>
              <a:rPr lang="es-CO" dirty="0" smtClean="0"/>
              <a:t>fraternal y amor, para mencionar solo tres de las ocho cualidades enumeradas por Pedro, no lo impulsen a trabajar por otros y para el reino de los cielos, y nos conformemos con decir: </a:t>
            </a:r>
            <a:endParaRPr lang="es-CO" dirty="0" smtClean="0"/>
          </a:p>
          <a:p>
            <a:pPr>
              <a:buNone/>
            </a:pPr>
            <a:endParaRPr lang="es-CO" dirty="0" smtClean="0"/>
          </a:p>
          <a:p>
            <a:pPr algn="ctr">
              <a:buNone/>
            </a:pPr>
            <a:r>
              <a:rPr lang="es-CO" dirty="0" smtClean="0"/>
              <a:t>“</a:t>
            </a:r>
            <a:r>
              <a:rPr lang="es-CO" b="1" dirty="0" smtClean="0"/>
              <a:t>Yo soy rico, y me he enriquecido, y de ninguna cosa tengo necesidad</a:t>
            </a:r>
            <a:r>
              <a:rPr lang="es-CO" dirty="0" smtClean="0"/>
              <a:t>”</a:t>
            </a:r>
            <a:r>
              <a:rPr lang="es-CO" dirty="0" smtClean="0">
                <a:solidFill>
                  <a:srgbClr val="FF0000"/>
                </a:solidFill>
              </a:rPr>
              <a:t> (Apoc.3:17). </a:t>
            </a:r>
          </a:p>
          <a:p>
            <a:endParaRPr lang="es-CO" dirty="0" smtClean="0"/>
          </a:p>
        </p:txBody>
      </p:sp>
      <p:pic>
        <p:nvPicPr>
          <p:cNvPr id="11268" name="Picture 4" descr="http://t3.gstatic.com/images?q=tbn:ANd9GcRj4Z1p7YB4K0WHuhdFZ2XuQfE-AE_Zo57JvZi5MB6OJ2bNnakE7UsEDYFCVw"/>
          <p:cNvPicPr>
            <a:picLocks noChangeAspect="1" noChangeArrowheads="1"/>
          </p:cNvPicPr>
          <p:nvPr/>
        </p:nvPicPr>
        <p:blipFill>
          <a:blip r:embed="rId2" cstate="print"/>
          <a:srcRect/>
          <a:stretch>
            <a:fillRect/>
          </a:stretch>
        </p:blipFill>
        <p:spPr bwMode="auto">
          <a:xfrm>
            <a:off x="5508104" y="260648"/>
            <a:ext cx="3168352" cy="1710680"/>
          </a:xfrm>
          <a:prstGeom prst="rect">
            <a:avLst/>
          </a:prstGeom>
          <a:noFill/>
        </p:spPr>
      </p:pic>
      <p:pic>
        <p:nvPicPr>
          <p:cNvPr id="11270" name="Picture 6" descr="http://t1.gstatic.com/images?q=tbn:ANd9GcQsax2WJqeB5wdVGPKAOFrPuyQ5JLX4a5f5VA_e2kA3WTXfbueOWA"/>
          <p:cNvPicPr>
            <a:picLocks noChangeAspect="1" noChangeArrowheads="1"/>
          </p:cNvPicPr>
          <p:nvPr/>
        </p:nvPicPr>
        <p:blipFill>
          <a:blip r:embed="rId3" cstate="print"/>
          <a:srcRect/>
          <a:stretch>
            <a:fillRect/>
          </a:stretch>
        </p:blipFill>
        <p:spPr bwMode="auto">
          <a:xfrm>
            <a:off x="5508104" y="2132856"/>
            <a:ext cx="3168352" cy="2232248"/>
          </a:xfrm>
          <a:prstGeom prst="rect">
            <a:avLst/>
          </a:prstGeom>
          <a:noFill/>
        </p:spPr>
      </p:pic>
      <p:pic>
        <p:nvPicPr>
          <p:cNvPr id="11272" name="Picture 8" descr="http://t1.gstatic.com/images?q=tbn:ANd9GcTtqVaYM8uJkYoPeHAu8G4R4zDIGiBTCpbEmWyRdNwyEMC0GA7q"/>
          <p:cNvPicPr>
            <a:picLocks noChangeAspect="1" noChangeArrowheads="1"/>
          </p:cNvPicPr>
          <p:nvPr/>
        </p:nvPicPr>
        <p:blipFill>
          <a:blip r:embed="rId4" cstate="print"/>
          <a:srcRect/>
          <a:stretch>
            <a:fillRect/>
          </a:stretch>
        </p:blipFill>
        <p:spPr bwMode="auto">
          <a:xfrm>
            <a:off x="5508104" y="4509120"/>
            <a:ext cx="3168352" cy="2160240"/>
          </a:xfrm>
          <a:prstGeom prst="rect">
            <a:avLst/>
          </a:prstGeom>
          <a:noFill/>
        </p:spPr>
      </p:pic>
      <p:sp>
        <p:nvSpPr>
          <p:cNvPr id="8" name="7 Flecha derecha"/>
          <p:cNvSpPr/>
          <p:nvPr/>
        </p:nvSpPr>
        <p:spPr>
          <a:xfrm>
            <a:off x="4283968" y="6381328"/>
            <a:ext cx="1152128"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11268"/>
                                        </p:tgtEl>
                                        <p:attrNameLst>
                                          <p:attrName>style.visibility</p:attrName>
                                        </p:attrNameLst>
                                      </p:cBhvr>
                                      <p:to>
                                        <p:strVal val="visible"/>
                                      </p:to>
                                    </p:set>
                                    <p:animEffect transition="in" filter="fade">
                                      <p:cBhvr>
                                        <p:cTn id="22" dur="100"/>
                                        <p:tgtEl>
                                          <p:spTgt spid="11268"/>
                                        </p:tgtEl>
                                      </p:cBhvr>
                                    </p:animEffect>
                                    <p:anim calcmode="lin" valueType="num">
                                      <p:cBhvr>
                                        <p:cTn id="23" dur="400" fill="hold"/>
                                        <p:tgtEl>
                                          <p:spTgt spid="11268"/>
                                        </p:tgtEl>
                                        <p:attrNameLst>
                                          <p:attrName>ppt_x</p:attrName>
                                        </p:attrNameLst>
                                      </p:cBhvr>
                                      <p:tavLst>
                                        <p:tav tm="0">
                                          <p:val>
                                            <p:strVal val="#ppt_x"/>
                                          </p:val>
                                        </p:tav>
                                        <p:tav tm="100000">
                                          <p:val>
                                            <p:strVal val="#ppt_x"/>
                                          </p:val>
                                        </p:tav>
                                      </p:tavLst>
                                    </p:anim>
                                    <p:anim calcmode="lin" valueType="num">
                                      <p:cBhvr>
                                        <p:cTn id="24" dur="400" fill="hold"/>
                                        <p:tgtEl>
                                          <p:spTgt spid="11268"/>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126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126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nodeType="clickEffect">
                                  <p:stCondLst>
                                    <p:cond delay="0"/>
                                  </p:stCondLst>
                                  <p:childTnLst>
                                    <p:set>
                                      <p:cBhvr>
                                        <p:cTn id="30" dur="1" fill="hold">
                                          <p:stCondLst>
                                            <p:cond delay="0"/>
                                          </p:stCondLst>
                                        </p:cTn>
                                        <p:tgtEl>
                                          <p:spTgt spid="11270"/>
                                        </p:tgtEl>
                                        <p:attrNameLst>
                                          <p:attrName>style.visibility</p:attrName>
                                        </p:attrNameLst>
                                      </p:cBhvr>
                                      <p:to>
                                        <p:strVal val="visible"/>
                                      </p:to>
                                    </p:set>
                                    <p:animEffect transition="in" filter="fade">
                                      <p:cBhvr>
                                        <p:cTn id="31" dur="100"/>
                                        <p:tgtEl>
                                          <p:spTgt spid="11270"/>
                                        </p:tgtEl>
                                      </p:cBhvr>
                                    </p:animEffect>
                                    <p:anim calcmode="lin" valueType="num">
                                      <p:cBhvr>
                                        <p:cTn id="32" dur="400" fill="hold"/>
                                        <p:tgtEl>
                                          <p:spTgt spid="11270"/>
                                        </p:tgtEl>
                                        <p:attrNameLst>
                                          <p:attrName>ppt_x</p:attrName>
                                        </p:attrNameLst>
                                      </p:cBhvr>
                                      <p:tavLst>
                                        <p:tav tm="0">
                                          <p:val>
                                            <p:strVal val="#ppt_x"/>
                                          </p:val>
                                        </p:tav>
                                        <p:tav tm="100000">
                                          <p:val>
                                            <p:strVal val="#ppt_x"/>
                                          </p:val>
                                        </p:tav>
                                      </p:tavLst>
                                    </p:anim>
                                    <p:anim calcmode="lin" valueType="num">
                                      <p:cBhvr>
                                        <p:cTn id="33" dur="400" fill="hold"/>
                                        <p:tgtEl>
                                          <p:spTgt spid="11270"/>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112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112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nodeType="clickEffect">
                                  <p:stCondLst>
                                    <p:cond delay="0"/>
                                  </p:stCondLst>
                                  <p:childTnLst>
                                    <p:set>
                                      <p:cBhvr>
                                        <p:cTn id="39" dur="1" fill="hold">
                                          <p:stCondLst>
                                            <p:cond delay="0"/>
                                          </p:stCondLst>
                                        </p:cTn>
                                        <p:tgtEl>
                                          <p:spTgt spid="11272"/>
                                        </p:tgtEl>
                                        <p:attrNameLst>
                                          <p:attrName>style.visibility</p:attrName>
                                        </p:attrNameLst>
                                      </p:cBhvr>
                                      <p:to>
                                        <p:strVal val="visible"/>
                                      </p:to>
                                    </p:set>
                                    <p:animEffect transition="in" filter="fade">
                                      <p:cBhvr>
                                        <p:cTn id="40" dur="100"/>
                                        <p:tgtEl>
                                          <p:spTgt spid="11272"/>
                                        </p:tgtEl>
                                      </p:cBhvr>
                                    </p:animEffect>
                                    <p:anim calcmode="lin" valueType="num">
                                      <p:cBhvr>
                                        <p:cTn id="41" dur="400" fill="hold"/>
                                        <p:tgtEl>
                                          <p:spTgt spid="11272"/>
                                        </p:tgtEl>
                                        <p:attrNameLst>
                                          <p:attrName>ppt_x</p:attrName>
                                        </p:attrNameLst>
                                      </p:cBhvr>
                                      <p:tavLst>
                                        <p:tav tm="0">
                                          <p:val>
                                            <p:strVal val="#ppt_x"/>
                                          </p:val>
                                        </p:tav>
                                        <p:tav tm="100000">
                                          <p:val>
                                            <p:strVal val="#ppt_x"/>
                                          </p:val>
                                        </p:tav>
                                      </p:tavLst>
                                    </p:anim>
                                    <p:anim calcmode="lin" valueType="num">
                                      <p:cBhvr>
                                        <p:cTn id="42" dur="400" fill="hold"/>
                                        <p:tgtEl>
                                          <p:spTgt spid="11272"/>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1127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1127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3"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
                                        <p:tgtEl>
                                          <p:spTgt spid="8"/>
                                        </p:tgtEl>
                                      </p:cBhvr>
                                    </p:animEffect>
                                    <p:anim calcmode="lin" valueType="num">
                                      <p:cBhvr>
                                        <p:cTn id="50" dur="400" fill="hold"/>
                                        <p:tgtEl>
                                          <p:spTgt spid="8"/>
                                        </p:tgtEl>
                                        <p:attrNameLst>
                                          <p:attrName>ppt_x</p:attrName>
                                        </p:attrNameLst>
                                      </p:cBhvr>
                                      <p:tavLst>
                                        <p:tav tm="0">
                                          <p:val>
                                            <p:strVal val="#ppt_x"/>
                                          </p:val>
                                        </p:tav>
                                        <p:tav tm="100000">
                                          <p:val>
                                            <p:strVal val="#ppt_x"/>
                                          </p:val>
                                        </p:tav>
                                      </p:tavLst>
                                    </p:anim>
                                    <p:anim calcmode="lin" valueType="num">
                                      <p:cBhvr>
                                        <p:cTn id="51" dur="400" fill="hold"/>
                                        <p:tgtEl>
                                          <p:spTgt spid="8"/>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Algerian" pitchFamily="82" charset="0"/>
              </a:rPr>
              <a:t>¿Cuál será el resultado de no estar ociosos?</a:t>
            </a:r>
            <a:endParaRPr lang="es-CO" dirty="0">
              <a:latin typeface="Algerian" pitchFamily="82" charset="0"/>
            </a:endParaRPr>
          </a:p>
        </p:txBody>
      </p:sp>
      <p:sp>
        <p:nvSpPr>
          <p:cNvPr id="3" name="2 Marcador de contenido"/>
          <p:cNvSpPr>
            <a:spLocks noGrp="1"/>
          </p:cNvSpPr>
          <p:nvPr>
            <p:ph idx="1"/>
          </p:nvPr>
        </p:nvSpPr>
        <p:spPr>
          <a:xfrm>
            <a:off x="457200" y="1600200"/>
            <a:ext cx="5410944" cy="3629000"/>
          </a:xfrm>
        </p:spPr>
        <p:txBody>
          <a:bodyPr>
            <a:normAutofit fontScale="92500" lnSpcReduction="20000"/>
          </a:bodyPr>
          <a:lstStyle/>
          <a:p>
            <a:pPr>
              <a:buNone/>
            </a:pPr>
            <a:r>
              <a:rPr lang="es-CO" dirty="0" smtClean="0"/>
              <a:t>  </a:t>
            </a:r>
            <a:r>
              <a:rPr lang="es-CO" dirty="0" smtClean="0"/>
              <a:t>          </a:t>
            </a:r>
            <a:r>
              <a:rPr lang="es-CO" sz="4100" dirty="0" smtClean="0"/>
              <a:t>Lea </a:t>
            </a:r>
            <a:r>
              <a:rPr lang="es-CO" sz="4100" dirty="0" smtClean="0">
                <a:solidFill>
                  <a:srgbClr val="FF0000"/>
                </a:solidFill>
              </a:rPr>
              <a:t>Nehemías 8:10.</a:t>
            </a:r>
          </a:p>
          <a:p>
            <a:pPr algn="ctr">
              <a:buNone/>
            </a:pPr>
            <a:r>
              <a:rPr lang="es-CO" sz="4100" dirty="0" smtClean="0">
                <a:solidFill>
                  <a:srgbClr val="FF0000"/>
                </a:solidFill>
              </a:rPr>
              <a:t> </a:t>
            </a:r>
            <a:r>
              <a:rPr lang="es-CO" sz="4100" dirty="0" smtClean="0">
                <a:solidFill>
                  <a:srgbClr val="FF0000"/>
                </a:solidFill>
              </a:rPr>
              <a:t>  </a:t>
            </a:r>
            <a:r>
              <a:rPr lang="es-CO" sz="4100" dirty="0" smtClean="0"/>
              <a:t> </a:t>
            </a:r>
            <a:r>
              <a:rPr lang="es-CO" sz="4100" dirty="0" smtClean="0"/>
              <a:t>Luego les dijo: «Id, comed alimentos </a:t>
            </a:r>
            <a:r>
              <a:rPr lang="es-CO" sz="4400" dirty="0" smtClean="0"/>
              <a:t>grasos (selectos), bebed </a:t>
            </a:r>
            <a:r>
              <a:rPr lang="es-CO" sz="4100" dirty="0" smtClean="0"/>
              <a:t>vino </a:t>
            </a:r>
            <a:r>
              <a:rPr lang="es-CO" sz="4100" dirty="0" smtClean="0"/>
              <a:t>dulce y</a:t>
            </a:r>
            <a:r>
              <a:rPr lang="es-CO" sz="4100" dirty="0" smtClean="0">
                <a:solidFill>
                  <a:srgbClr val="0070C0"/>
                </a:solidFill>
              </a:rPr>
              <a:t> enviad porciones a los que no tienen nada preparado”</a:t>
            </a:r>
          </a:p>
          <a:p>
            <a:pPr>
              <a:buNone/>
            </a:pPr>
            <a:endParaRPr lang="es-CO" dirty="0" smtClean="0"/>
          </a:p>
          <a:p>
            <a:pPr>
              <a:buNone/>
            </a:pPr>
            <a:endParaRPr lang="es-CO" dirty="0" smtClean="0"/>
          </a:p>
          <a:p>
            <a:pPr>
              <a:buNone/>
            </a:pPr>
            <a:endParaRPr lang="es-CO" dirty="0" smtClean="0"/>
          </a:p>
        </p:txBody>
      </p:sp>
      <p:pic>
        <p:nvPicPr>
          <p:cNvPr id="10244" name="Picture 4" descr="http://t2.gstatic.com/images?q=tbn:ANd9GcQQzO7ieW3hZXeZq1iG-Qzj_7giz_IoFBZdkszPjez_Ih78x3G6"/>
          <p:cNvPicPr>
            <a:picLocks noChangeAspect="1" noChangeArrowheads="1"/>
          </p:cNvPicPr>
          <p:nvPr/>
        </p:nvPicPr>
        <p:blipFill>
          <a:blip r:embed="rId2" cstate="print"/>
          <a:srcRect/>
          <a:stretch>
            <a:fillRect/>
          </a:stretch>
        </p:blipFill>
        <p:spPr bwMode="auto">
          <a:xfrm>
            <a:off x="6156176" y="2132856"/>
            <a:ext cx="2664296" cy="2952328"/>
          </a:xfrm>
          <a:prstGeom prst="rect">
            <a:avLst/>
          </a:prstGeom>
          <a:noFill/>
        </p:spPr>
      </p:pic>
      <p:sp>
        <p:nvSpPr>
          <p:cNvPr id="7" name="6 Rectángulo"/>
          <p:cNvSpPr/>
          <p:nvPr/>
        </p:nvSpPr>
        <p:spPr>
          <a:xfrm>
            <a:off x="683568" y="5517232"/>
            <a:ext cx="7920880" cy="954107"/>
          </a:xfrm>
          <a:prstGeom prst="rect">
            <a:avLst/>
          </a:prstGeom>
          <a:solidFill>
            <a:srgbClr val="FFC000"/>
          </a:solidFill>
        </p:spPr>
        <p:txBody>
          <a:bodyPr wrap="square">
            <a:spAutoFit/>
          </a:bodyPr>
          <a:lstStyle/>
          <a:p>
            <a:pPr algn="ctr"/>
            <a:r>
              <a:rPr lang="es-CO" sz="2800" dirty="0" smtClean="0"/>
              <a:t>Cuantas personas </a:t>
            </a:r>
            <a:r>
              <a:rPr lang="es-CO" sz="2800" dirty="0" smtClean="0"/>
              <a:t>están </a:t>
            </a:r>
            <a:r>
              <a:rPr lang="es-CO" sz="2800" dirty="0" smtClean="0"/>
              <a:t>muriendo por falta del alimento material y espiritual</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0244"/>
                                        </p:tgtEl>
                                        <p:attrNameLst>
                                          <p:attrName>style.visibility</p:attrName>
                                        </p:attrNameLst>
                                      </p:cBhvr>
                                      <p:to>
                                        <p:strVal val="visible"/>
                                      </p:to>
                                    </p:set>
                                    <p:animEffect transition="in" filter="fade">
                                      <p:cBhvr>
                                        <p:cTn id="16" dur="100"/>
                                        <p:tgtEl>
                                          <p:spTgt spid="10244"/>
                                        </p:tgtEl>
                                      </p:cBhvr>
                                    </p:animEffect>
                                    <p:anim calcmode="lin" valueType="num">
                                      <p:cBhvr>
                                        <p:cTn id="17" dur="400" fill="hold"/>
                                        <p:tgtEl>
                                          <p:spTgt spid="10244"/>
                                        </p:tgtEl>
                                        <p:attrNameLst>
                                          <p:attrName>ppt_x</p:attrName>
                                        </p:attrNameLst>
                                      </p:cBhvr>
                                      <p:tavLst>
                                        <p:tav tm="0">
                                          <p:val>
                                            <p:strVal val="#ppt_x"/>
                                          </p:val>
                                        </p:tav>
                                        <p:tav tm="100000">
                                          <p:val>
                                            <p:strVal val="#ppt_x"/>
                                          </p:val>
                                        </p:tav>
                                      </p:tavLst>
                                    </p:anim>
                                    <p:anim calcmode="lin" valueType="num">
                                      <p:cBhvr>
                                        <p:cTn id="18" dur="400" fill="hold"/>
                                        <p:tgtEl>
                                          <p:spTgt spid="1024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02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02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to="" calcmode="lin" valueType="num">
                                      <p:cBhvr>
                                        <p:cTn id="25" dur="1" fill="hold"/>
                                        <p:tgtEl>
                                          <p:spTgt spid="3">
                                            <p:txEl>
                                              <p:pRg st="0" end="0"/>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to="" calcmode="lin" valueType="num">
                                      <p:cBhvr>
                                        <p:cTn id="30" dur="1" fill="hold"/>
                                        <p:tgtEl>
                                          <p:spTgt spid="3">
                                            <p:txEl>
                                              <p:pRg st="1" end="1"/>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
                                        <p:tgtEl>
                                          <p:spTgt spid="7"/>
                                        </p:tgtEl>
                                      </p:cBhvr>
                                    </p:animEffect>
                                    <p:anim calcmode="lin" valueType="num">
                                      <p:cBhvr>
                                        <p:cTn id="36" dur="400" fill="hold"/>
                                        <p:tgtEl>
                                          <p:spTgt spid="7"/>
                                        </p:tgtEl>
                                        <p:attrNameLst>
                                          <p:attrName>ppt_x</p:attrName>
                                        </p:attrNameLst>
                                      </p:cBhvr>
                                      <p:tavLst>
                                        <p:tav tm="0">
                                          <p:val>
                                            <p:strVal val="#ppt_x"/>
                                          </p:val>
                                        </p:tav>
                                        <p:tav tm="100000">
                                          <p:val>
                                            <p:strVal val="#ppt_x"/>
                                          </p:val>
                                        </p:tav>
                                      </p:tavLst>
                                    </p:anim>
                                    <p:anim calcmode="lin" valueType="num">
                                      <p:cBhvr>
                                        <p:cTn id="37" dur="400" fill="hold"/>
                                        <p:tgtEl>
                                          <p:spTgt spid="7"/>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376263"/>
          </a:xfrm>
          <a:solidFill>
            <a:schemeClr val="accent2">
              <a:lumMod val="20000"/>
              <a:lumOff val="80000"/>
            </a:schemeClr>
          </a:solidFill>
        </p:spPr>
        <p:txBody>
          <a:bodyPr>
            <a:normAutofit lnSpcReduction="10000"/>
          </a:bodyPr>
          <a:lstStyle/>
          <a:p>
            <a:pPr>
              <a:buNone/>
            </a:pPr>
            <a:r>
              <a:rPr lang="es-CO" dirty="0" smtClean="0"/>
              <a:t>     Lea </a:t>
            </a:r>
            <a:r>
              <a:rPr lang="es-CO" b="1" dirty="0" smtClean="0">
                <a:solidFill>
                  <a:srgbClr val="FF0000"/>
                </a:solidFill>
              </a:rPr>
              <a:t>Lucas 10:19,20.</a:t>
            </a:r>
          </a:p>
          <a:p>
            <a:pPr>
              <a:buNone/>
            </a:pPr>
            <a:r>
              <a:rPr lang="es-CO" dirty="0" smtClean="0"/>
              <a:t> </a:t>
            </a:r>
            <a:r>
              <a:rPr lang="es-CO" dirty="0" smtClean="0"/>
              <a:t>   </a:t>
            </a:r>
            <a:r>
              <a:rPr lang="es-CO" sz="2800" dirty="0" smtClean="0">
                <a:latin typeface="Agency FB" pitchFamily="34" charset="0"/>
              </a:rPr>
              <a:t>He aquí os doy potestad de hollar serpientes y escorpiones, y sobre toda fuerza del enemigo, y nada os dañará. </a:t>
            </a:r>
            <a:r>
              <a:rPr lang="es-CO" sz="2800" dirty="0" smtClean="0">
                <a:latin typeface="Agency FB" pitchFamily="34" charset="0"/>
              </a:rPr>
              <a:t> </a:t>
            </a:r>
            <a:r>
              <a:rPr lang="es-CO" sz="2800" dirty="0" smtClean="0">
                <a:latin typeface="Agency FB" pitchFamily="34" charset="0"/>
              </a:rPr>
              <a:t>Volvieron los setenta con gozo, diciendo: Señor, aun los demonios se nos sujetan en tu nombre. </a:t>
            </a:r>
          </a:p>
        </p:txBody>
      </p:sp>
      <p:sp>
        <p:nvSpPr>
          <p:cNvPr id="4" name="3 Rectángulo"/>
          <p:cNvSpPr/>
          <p:nvPr/>
        </p:nvSpPr>
        <p:spPr>
          <a:xfrm>
            <a:off x="323528" y="3284983"/>
            <a:ext cx="4752528" cy="2862322"/>
          </a:xfrm>
          <a:prstGeom prst="rect">
            <a:avLst/>
          </a:prstGeom>
          <a:solidFill>
            <a:schemeClr val="accent2">
              <a:lumMod val="20000"/>
              <a:lumOff val="80000"/>
            </a:schemeClr>
          </a:solidFill>
        </p:spPr>
        <p:txBody>
          <a:bodyPr wrap="square">
            <a:spAutoFit/>
          </a:bodyPr>
          <a:lstStyle/>
          <a:p>
            <a:pPr algn="ctr">
              <a:buNone/>
            </a:pPr>
            <a:r>
              <a:rPr lang="es-CO" sz="3600" dirty="0" smtClean="0">
                <a:latin typeface="Agency FB" pitchFamily="34" charset="0"/>
              </a:rPr>
              <a:t>Pero </a:t>
            </a:r>
            <a:r>
              <a:rPr lang="es-CO" sz="3600" dirty="0" smtClean="0">
                <a:latin typeface="Agency FB" pitchFamily="34" charset="0"/>
              </a:rPr>
              <a:t>no os regocijéis de que los espíritus se os sujetan, sino </a:t>
            </a:r>
            <a:r>
              <a:rPr lang="es-CO" sz="3600" b="1" u="sng" dirty="0" smtClean="0">
                <a:solidFill>
                  <a:srgbClr val="0070C0"/>
                </a:solidFill>
                <a:latin typeface="Agency FB" pitchFamily="34" charset="0"/>
              </a:rPr>
              <a:t>regocijaos de que vuestros nombres están escritos en los cielos. </a:t>
            </a:r>
            <a:endParaRPr lang="es-CO" sz="3600" b="1" u="sng" dirty="0" smtClean="0">
              <a:solidFill>
                <a:srgbClr val="0070C0"/>
              </a:solidFill>
              <a:latin typeface="Agency FB" pitchFamily="34" charset="0"/>
            </a:endParaRPr>
          </a:p>
        </p:txBody>
      </p:sp>
      <p:pic>
        <p:nvPicPr>
          <p:cNvPr id="90114" name="Picture 2" descr="http://1.bp.blogspot.com/_7zhiOvJkWX4/TQ9xla9eNHI/AAAAAAAAFnA/H3iIxwvVgh4/s1600/librodevida.bmp"/>
          <p:cNvPicPr>
            <a:picLocks noChangeAspect="1" noChangeArrowheads="1"/>
          </p:cNvPicPr>
          <p:nvPr/>
        </p:nvPicPr>
        <p:blipFill>
          <a:blip r:embed="rId2" cstate="print"/>
          <a:srcRect/>
          <a:stretch>
            <a:fillRect/>
          </a:stretch>
        </p:blipFill>
        <p:spPr bwMode="auto">
          <a:xfrm>
            <a:off x="5724128" y="2924944"/>
            <a:ext cx="2808312" cy="2520280"/>
          </a:xfrm>
          <a:prstGeom prst="rect">
            <a:avLst/>
          </a:prstGeom>
          <a:noFill/>
        </p:spPr>
      </p:pic>
      <p:sp>
        <p:nvSpPr>
          <p:cNvPr id="6" name="5 Rectángulo"/>
          <p:cNvSpPr/>
          <p:nvPr/>
        </p:nvSpPr>
        <p:spPr>
          <a:xfrm>
            <a:off x="5508104" y="5589239"/>
            <a:ext cx="3384376" cy="1015663"/>
          </a:xfrm>
          <a:prstGeom prst="rect">
            <a:avLst/>
          </a:prstGeom>
          <a:solidFill>
            <a:srgbClr val="FFC000"/>
          </a:solidFill>
        </p:spPr>
        <p:txBody>
          <a:bodyPr wrap="square">
            <a:spAutoFit/>
          </a:bodyPr>
          <a:lstStyle/>
          <a:p>
            <a:pPr algn="ctr"/>
            <a:r>
              <a:rPr lang="es-CO" sz="2000" b="1" dirty="0" smtClean="0"/>
              <a:t>¿A cuantos les gustaría que su nombre </a:t>
            </a:r>
            <a:r>
              <a:rPr lang="es-CO" sz="2000" b="1" dirty="0" smtClean="0"/>
              <a:t>estuviera </a:t>
            </a:r>
            <a:r>
              <a:rPr lang="es-CO" sz="2000" b="1" dirty="0" smtClean="0"/>
              <a:t>registrado el </a:t>
            </a:r>
            <a:r>
              <a:rPr lang="es-CO" sz="2000" b="1" dirty="0" err="1" smtClean="0"/>
              <a:t>el</a:t>
            </a:r>
            <a:r>
              <a:rPr lang="es-CO" sz="2000" b="1" dirty="0" smtClean="0"/>
              <a:t> Libro de la Vida?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90114"/>
                                        </p:tgtEl>
                                        <p:attrNameLst>
                                          <p:attrName>style.visibility</p:attrName>
                                        </p:attrNameLst>
                                      </p:cBhvr>
                                      <p:to>
                                        <p:strVal val="visible"/>
                                      </p:to>
                                    </p:set>
                                    <p:animEffect transition="in" filter="fade">
                                      <p:cBhvr>
                                        <p:cTn id="34" dur="100"/>
                                        <p:tgtEl>
                                          <p:spTgt spid="90114"/>
                                        </p:tgtEl>
                                      </p:cBhvr>
                                    </p:animEffect>
                                    <p:anim calcmode="lin" valueType="num">
                                      <p:cBhvr>
                                        <p:cTn id="35" dur="400" fill="hold"/>
                                        <p:tgtEl>
                                          <p:spTgt spid="90114"/>
                                        </p:tgtEl>
                                        <p:attrNameLst>
                                          <p:attrName>ppt_x</p:attrName>
                                        </p:attrNameLst>
                                      </p:cBhvr>
                                      <p:tavLst>
                                        <p:tav tm="0">
                                          <p:val>
                                            <p:strVal val="#ppt_x"/>
                                          </p:val>
                                        </p:tav>
                                        <p:tav tm="100000">
                                          <p:val>
                                            <p:strVal val="#ppt_x"/>
                                          </p:val>
                                        </p:tav>
                                      </p:tavLst>
                                    </p:anim>
                                    <p:anim calcmode="lin" valueType="num">
                                      <p:cBhvr>
                                        <p:cTn id="36" dur="400" fill="hold"/>
                                        <p:tgtEl>
                                          <p:spTgt spid="90114"/>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901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901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
                                        <p:tgtEl>
                                          <p:spTgt spid="4"/>
                                        </p:tgtEl>
                                      </p:cBhvr>
                                    </p:animEffect>
                                    <p:anim calcmode="lin" valueType="num">
                                      <p:cBhvr>
                                        <p:cTn id="44" dur="400" fill="hold"/>
                                        <p:tgtEl>
                                          <p:spTgt spid="4"/>
                                        </p:tgtEl>
                                        <p:attrNameLst>
                                          <p:attrName>ppt_x</p:attrName>
                                        </p:attrNameLst>
                                      </p:cBhvr>
                                      <p:tavLst>
                                        <p:tav tm="0">
                                          <p:val>
                                            <p:strVal val="#ppt_x"/>
                                          </p:val>
                                        </p:tav>
                                        <p:tav tm="100000">
                                          <p:val>
                                            <p:strVal val="#ppt_x"/>
                                          </p:val>
                                        </p:tav>
                                      </p:tavLst>
                                    </p:anim>
                                    <p:anim calcmode="lin" valueType="num">
                                      <p:cBhvr>
                                        <p:cTn id="45" dur="400" fill="hold"/>
                                        <p:tgtEl>
                                          <p:spTgt spid="4"/>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solidFill>
            <a:srgbClr val="FFC000"/>
          </a:solidFill>
        </p:spPr>
        <p:txBody>
          <a:bodyPr>
            <a:normAutofit/>
          </a:bodyPr>
          <a:lstStyle/>
          <a:p>
            <a:pPr>
              <a:buNone/>
            </a:pPr>
            <a:r>
              <a:rPr lang="es-CO" dirty="0" smtClean="0"/>
              <a:t>    </a:t>
            </a:r>
          </a:p>
          <a:p>
            <a:pPr>
              <a:buNone/>
            </a:pPr>
            <a:r>
              <a:rPr lang="es-CO" dirty="0" smtClean="0"/>
              <a:t> </a:t>
            </a:r>
            <a:r>
              <a:rPr lang="es-CO" dirty="0" smtClean="0"/>
              <a:t>   </a:t>
            </a:r>
            <a:r>
              <a:rPr lang="es-CO" dirty="0" smtClean="0"/>
              <a:t>Ahora lea </a:t>
            </a:r>
            <a:r>
              <a:rPr lang="es-CO" dirty="0" smtClean="0">
                <a:solidFill>
                  <a:srgbClr val="FF0000"/>
                </a:solidFill>
              </a:rPr>
              <a:t>Marcos 9:41.</a:t>
            </a:r>
          </a:p>
          <a:p>
            <a:pPr>
              <a:buNone/>
            </a:pPr>
            <a:r>
              <a:rPr lang="es-CO" dirty="0" smtClean="0">
                <a:solidFill>
                  <a:srgbClr val="FF0000"/>
                </a:solidFill>
              </a:rPr>
              <a:t> </a:t>
            </a:r>
            <a:r>
              <a:rPr lang="es-CO" dirty="0" smtClean="0">
                <a:solidFill>
                  <a:srgbClr val="FF0000"/>
                </a:solidFill>
              </a:rPr>
              <a:t>   </a:t>
            </a:r>
            <a:r>
              <a:rPr lang="es-CO" dirty="0" smtClean="0"/>
              <a:t>Y </a:t>
            </a:r>
            <a:r>
              <a:rPr lang="es-CO" dirty="0" smtClean="0"/>
              <a:t>cualquiera que os diere un vaso de agua en mi nombre, porque sois de Cristo, de cierto os digo que </a:t>
            </a:r>
            <a:r>
              <a:rPr lang="es-CO" dirty="0" smtClean="0">
                <a:solidFill>
                  <a:srgbClr val="0070C0"/>
                </a:solidFill>
              </a:rPr>
              <a:t>no perderá su recompensa.</a:t>
            </a:r>
          </a:p>
          <a:p>
            <a:endParaRPr lang="es-CO" dirty="0" smtClean="0"/>
          </a:p>
          <a:p>
            <a:pPr>
              <a:buNone/>
            </a:pPr>
            <a:r>
              <a:rPr lang="es-CO" dirty="0" smtClean="0"/>
              <a:t>    Por eso </a:t>
            </a:r>
            <a:r>
              <a:rPr lang="es-CO" dirty="0" smtClean="0"/>
              <a:t>el </a:t>
            </a:r>
            <a:r>
              <a:rPr lang="es-CO" dirty="0" smtClean="0"/>
              <a:t>apóstol </a:t>
            </a:r>
            <a:r>
              <a:rPr lang="es-CO" dirty="0" smtClean="0"/>
              <a:t>dice que al no estar </a:t>
            </a:r>
            <a:r>
              <a:rPr lang="es-CO" dirty="0" smtClean="0"/>
              <a:t>“ociosos” </a:t>
            </a:r>
            <a:r>
              <a:rPr lang="es-CO" dirty="0" smtClean="0"/>
              <a:t>el resultado sería una </a:t>
            </a:r>
            <a:r>
              <a:rPr lang="es-CO" u="sng" dirty="0" smtClean="0">
                <a:solidFill>
                  <a:srgbClr val="0070C0"/>
                </a:solidFill>
              </a:rPr>
              <a:t>abundante cosecha de “frutos</a:t>
            </a:r>
            <a:r>
              <a:rPr lang="es-CO" u="sng" dirty="0" smtClean="0">
                <a:solidFill>
                  <a:srgbClr val="0070C0"/>
                </a:solidFill>
              </a:rPr>
              <a:t>”.</a:t>
            </a:r>
            <a:endParaRPr lang="es-CO" u="sng"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220072" cy="6309320"/>
          </a:xfrm>
          <a:solidFill>
            <a:srgbClr val="FFFF00"/>
          </a:solidFill>
        </p:spPr>
        <p:txBody>
          <a:bodyPr>
            <a:normAutofit lnSpcReduction="10000"/>
          </a:bodyPr>
          <a:lstStyle/>
          <a:p>
            <a:pPr algn="ctr">
              <a:buNone/>
            </a:pPr>
            <a:r>
              <a:rPr lang="es-CO" dirty="0" smtClean="0"/>
              <a:t>    Recuerda</a:t>
            </a:r>
            <a:r>
              <a:rPr lang="es-CO" dirty="0" smtClean="0"/>
              <a:t>, Pedro nos dice que al tener un arduo trabajo en la viña del Señor el resultado sería productivo. </a:t>
            </a:r>
            <a:endParaRPr lang="es-CO" dirty="0" smtClean="0"/>
          </a:p>
          <a:p>
            <a:pPr>
              <a:buNone/>
            </a:pPr>
            <a:endParaRPr lang="es-CO" dirty="0" smtClean="0"/>
          </a:p>
          <a:p>
            <a:pPr algn="ctr">
              <a:buNone/>
            </a:pPr>
            <a:r>
              <a:rPr lang="es-CO" dirty="0" smtClean="0"/>
              <a:t>    Cuando </a:t>
            </a:r>
            <a:r>
              <a:rPr lang="es-CO" dirty="0" smtClean="0"/>
              <a:t>el dinero es bien invertido se espera que produzca buenos dividendos, así como se espera que un campo cultivado produzca cosechas.  </a:t>
            </a:r>
          </a:p>
          <a:p>
            <a:endParaRPr lang="es-CO" dirty="0"/>
          </a:p>
        </p:txBody>
      </p:sp>
      <p:pic>
        <p:nvPicPr>
          <p:cNvPr id="91138" name="Picture 2" descr="http://t1.gstatic.com/images?q=tbn:ANd9GcTi0yuMWtHgJIsy-v43uTexlhaAU9dXfZ9bH6U0O9ni1S_oI7-W"/>
          <p:cNvPicPr>
            <a:picLocks noChangeAspect="1" noChangeArrowheads="1"/>
          </p:cNvPicPr>
          <p:nvPr/>
        </p:nvPicPr>
        <p:blipFill>
          <a:blip r:embed="rId2" cstate="print"/>
          <a:srcRect/>
          <a:stretch>
            <a:fillRect/>
          </a:stretch>
        </p:blipFill>
        <p:spPr bwMode="auto">
          <a:xfrm>
            <a:off x="5364088" y="764704"/>
            <a:ext cx="3528392" cy="3960440"/>
          </a:xfrm>
          <a:prstGeom prst="rect">
            <a:avLst/>
          </a:prstGeom>
          <a:noFill/>
        </p:spPr>
      </p:pic>
      <p:sp>
        <p:nvSpPr>
          <p:cNvPr id="5" name="4 Rectángulo"/>
          <p:cNvSpPr/>
          <p:nvPr/>
        </p:nvSpPr>
        <p:spPr>
          <a:xfrm>
            <a:off x="5220072" y="4941168"/>
            <a:ext cx="3672408" cy="1815882"/>
          </a:xfrm>
          <a:prstGeom prst="rect">
            <a:avLst/>
          </a:prstGeom>
          <a:solidFill>
            <a:srgbClr val="92D050"/>
          </a:solidFill>
        </p:spPr>
        <p:txBody>
          <a:bodyPr wrap="square">
            <a:spAutoFit/>
          </a:bodyPr>
          <a:lstStyle/>
          <a:p>
            <a:pPr algn="ctr"/>
            <a:r>
              <a:rPr lang="es-CO" sz="2800" dirty="0" smtClean="0"/>
              <a:t>La naturaleza nos enseña que, a </a:t>
            </a:r>
            <a:r>
              <a:rPr lang="es-CO" sz="2800" dirty="0" smtClean="0"/>
              <a:t>mayor siembra mayor será la cosecha. </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1138"/>
                                        </p:tgtEl>
                                        <p:attrNameLst>
                                          <p:attrName>style.visibility</p:attrName>
                                        </p:attrNameLst>
                                      </p:cBhvr>
                                      <p:to>
                                        <p:strVal val="visible"/>
                                      </p:to>
                                    </p:set>
                                    <p:anim to="" calcmode="lin" valueType="num">
                                      <p:cBhvr>
                                        <p:cTn id="17" dur="1" fill="hold"/>
                                        <p:tgtEl>
                                          <p:spTgt spid="9113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
                                        <p:tgtEl>
                                          <p:spTgt spid="3">
                                            <p:txEl>
                                              <p:pRg st="2" end="2"/>
                                            </p:txEl>
                                          </p:spTgt>
                                        </p:tgtEl>
                                      </p:cBhvr>
                                    </p:animEffect>
                                    <p:anim calcmode="lin" valueType="num">
                                      <p:cBhvr>
                                        <p:cTn id="2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2">
              <a:lumMod val="40000"/>
              <a:lumOff val="60000"/>
            </a:schemeClr>
          </a:solidFill>
        </p:spPr>
        <p:txBody>
          <a:bodyPr>
            <a:normAutofit fontScale="92500" lnSpcReduction="10000"/>
          </a:bodyPr>
          <a:lstStyle/>
          <a:p>
            <a:pPr algn="ctr">
              <a:buNone/>
            </a:pPr>
            <a:r>
              <a:rPr lang="es-CO" dirty="0" smtClean="0"/>
              <a:t>  De </a:t>
            </a:r>
            <a:r>
              <a:rPr lang="es-CO" dirty="0" smtClean="0"/>
              <a:t>la misma manera, la vida cristiana bien dotada de las virtudes necesarias, con seguridad </a:t>
            </a:r>
            <a:r>
              <a:rPr lang="es-CO" dirty="0" smtClean="0"/>
              <a:t>también </a:t>
            </a:r>
            <a:r>
              <a:rPr lang="es-CO" dirty="0" smtClean="0"/>
              <a:t>producirá buenos resultados.</a:t>
            </a:r>
          </a:p>
          <a:p>
            <a:endParaRPr lang="es-CO" dirty="0" smtClean="0"/>
          </a:p>
          <a:p>
            <a:pPr>
              <a:buNone/>
            </a:pPr>
            <a:r>
              <a:rPr lang="es-CO" dirty="0" smtClean="0"/>
              <a:t>                                 </a:t>
            </a:r>
            <a:r>
              <a:rPr lang="es-CO" b="1" dirty="0" smtClean="0">
                <a:solidFill>
                  <a:srgbClr val="FF0000"/>
                </a:solidFill>
              </a:rPr>
              <a:t>Filipenses </a:t>
            </a:r>
            <a:r>
              <a:rPr lang="es-CO" b="1" dirty="0" smtClean="0">
                <a:solidFill>
                  <a:srgbClr val="FF0000"/>
                </a:solidFill>
              </a:rPr>
              <a:t>1:9-11.</a:t>
            </a:r>
          </a:p>
          <a:p>
            <a:pPr algn="ctr">
              <a:buNone/>
            </a:pPr>
            <a:r>
              <a:rPr lang="es-CO" dirty="0" smtClean="0"/>
              <a:t>    Y esto pido en oración, que </a:t>
            </a:r>
            <a:r>
              <a:rPr lang="es-CO" dirty="0" smtClean="0">
                <a:solidFill>
                  <a:srgbClr val="0070C0"/>
                </a:solidFill>
              </a:rPr>
              <a:t>vuestro amor abunde aun más y más en ciencia y en todo conocimiento</a:t>
            </a:r>
            <a:r>
              <a:rPr lang="es-CO" dirty="0" smtClean="0"/>
              <a:t>, </a:t>
            </a:r>
            <a:r>
              <a:rPr lang="es-CO" baseline="30000" dirty="0" smtClean="0"/>
              <a:t>10</a:t>
            </a:r>
            <a:r>
              <a:rPr lang="es-CO" dirty="0" smtClean="0"/>
              <a:t> para que aprobéis lo mejor, a fin de que seáis sinceros e irreprensibles para el día de Cristo, </a:t>
            </a:r>
            <a:r>
              <a:rPr lang="es-CO" baseline="30000" dirty="0" smtClean="0"/>
              <a:t>11</a:t>
            </a:r>
            <a:r>
              <a:rPr lang="es-CO" dirty="0" smtClean="0">
                <a:solidFill>
                  <a:srgbClr val="0070C0"/>
                </a:solidFill>
              </a:rPr>
              <a:t> llenos de frutos de justicia que son por medio de Jesucristo</a:t>
            </a:r>
            <a:r>
              <a:rPr lang="es-CO" dirty="0" smtClean="0"/>
              <a:t>, para gloria y alabanza de </a:t>
            </a:r>
            <a:r>
              <a:rPr lang="es-CO" dirty="0" smtClean="0"/>
              <a:t>Dios.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r>
              <a:rPr lang="es-CO" dirty="0" smtClean="0">
                <a:latin typeface="Algerian" pitchFamily="82" charset="0"/>
              </a:rPr>
              <a:t>¿Qué dos frases menciona el apóstol Pedro?</a:t>
            </a:r>
            <a:endParaRPr lang="es-CO" dirty="0">
              <a:latin typeface="Algerian" pitchFamily="82" charset="0"/>
            </a:endParaRPr>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92500" lnSpcReduction="20000"/>
          </a:bodyPr>
          <a:lstStyle/>
          <a:p>
            <a:pPr algn="ctr">
              <a:buNone/>
            </a:pPr>
            <a:r>
              <a:rPr lang="es-CO" dirty="0" smtClean="0"/>
              <a:t>      Las frases repetidas son “conocimiento”, </a:t>
            </a:r>
            <a:r>
              <a:rPr lang="es-CO" dirty="0" smtClean="0">
                <a:solidFill>
                  <a:srgbClr val="FF0000"/>
                </a:solidFill>
              </a:rPr>
              <a:t>verso 5 y vero 8</a:t>
            </a:r>
            <a:r>
              <a:rPr lang="es-CO" dirty="0" smtClean="0"/>
              <a:t>, “</a:t>
            </a:r>
            <a:r>
              <a:rPr lang="es-CO" u="sng" dirty="0" smtClean="0">
                <a:solidFill>
                  <a:srgbClr val="0070C0"/>
                </a:solidFill>
              </a:rPr>
              <a:t>conocimiento </a:t>
            </a:r>
            <a:r>
              <a:rPr lang="es-CO" u="sng" dirty="0" smtClean="0">
                <a:solidFill>
                  <a:srgbClr val="0070C0"/>
                </a:solidFill>
              </a:rPr>
              <a:t>de nuestro Señor Jesucristo</a:t>
            </a:r>
            <a:r>
              <a:rPr lang="es-CO" dirty="0" smtClean="0"/>
              <a:t>”, </a:t>
            </a:r>
            <a:r>
              <a:rPr lang="es-CO" dirty="0" smtClean="0"/>
              <a:t>una </a:t>
            </a:r>
            <a:r>
              <a:rPr lang="es-CO" dirty="0" smtClean="0"/>
              <a:t>al principio de la escala de las virtudes y la otra al </a:t>
            </a:r>
            <a:r>
              <a:rPr lang="es-CO" dirty="0" smtClean="0"/>
              <a:t>final</a:t>
            </a:r>
            <a:r>
              <a:rPr lang="es-CO" dirty="0" smtClean="0"/>
              <a:t>.</a:t>
            </a:r>
          </a:p>
          <a:p>
            <a:endParaRPr lang="es-CO" dirty="0" smtClean="0"/>
          </a:p>
          <a:p>
            <a:pPr>
              <a:buNone/>
            </a:pPr>
            <a:r>
              <a:rPr lang="es-CO" dirty="0" smtClean="0"/>
              <a:t>                                </a:t>
            </a:r>
            <a:r>
              <a:rPr lang="es-CO" sz="3500" b="1" u="sng" dirty="0" smtClean="0">
                <a:solidFill>
                  <a:srgbClr val="FF0000"/>
                </a:solidFill>
              </a:rPr>
              <a:t> </a:t>
            </a:r>
            <a:r>
              <a:rPr lang="es-CO" sz="3500" b="1" u="sng" dirty="0" smtClean="0">
                <a:solidFill>
                  <a:srgbClr val="FF0000"/>
                </a:solidFill>
              </a:rPr>
              <a:t>¿Por qué lo hace?</a:t>
            </a:r>
            <a:endParaRPr lang="es-CO" b="1" u="sng" dirty="0" smtClean="0">
              <a:solidFill>
                <a:srgbClr val="FF0000"/>
              </a:solidFill>
            </a:endParaRPr>
          </a:p>
          <a:p>
            <a:pPr algn="ctr">
              <a:buNone/>
            </a:pPr>
            <a:r>
              <a:rPr lang="es-CO" dirty="0" smtClean="0"/>
              <a:t>    Porque </a:t>
            </a:r>
            <a:r>
              <a:rPr lang="es-CO" dirty="0" smtClean="0"/>
              <a:t>las virtudes precedentes sólo pueden desarrollarse, aplicarse y cumplir su verdadero propósito </a:t>
            </a:r>
            <a:r>
              <a:rPr lang="es-CO" u="sng" dirty="0" smtClean="0">
                <a:solidFill>
                  <a:srgbClr val="0070C0"/>
                </a:solidFill>
              </a:rPr>
              <a:t>si están en relación con un conocimiento pleno de Jesucristo</a:t>
            </a:r>
            <a:r>
              <a:rPr lang="es-CO" dirty="0" smtClean="0"/>
              <a:t>. Si no </a:t>
            </a:r>
            <a:r>
              <a:rPr lang="es-CO" dirty="0" smtClean="0"/>
              <a:t>actúan </a:t>
            </a:r>
            <a:r>
              <a:rPr lang="es-CO" dirty="0" smtClean="0"/>
              <a:t>en </a:t>
            </a:r>
            <a:r>
              <a:rPr lang="es-CO" dirty="0" smtClean="0"/>
              <a:t>conexión </a:t>
            </a:r>
            <a:r>
              <a:rPr lang="es-CO" dirty="0" smtClean="0"/>
              <a:t>con Jesús, no darán su verdadero fruto; pero si se manifiesta en continua unión con el Salvador, su fruto no tendrá limites</a:t>
            </a:r>
            <a:r>
              <a:rPr lang="es-CO" dirty="0" smtClean="0"/>
              <a:t>.</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dirty="0" smtClean="0">
                <a:latin typeface="Algerian" pitchFamily="82" charset="0"/>
              </a:rPr>
              <a:t>¿Solamente </a:t>
            </a:r>
            <a:r>
              <a:rPr lang="es-CO" sz="3200" dirty="0" smtClean="0">
                <a:latin typeface="Algerian" pitchFamily="82" charset="0"/>
              </a:rPr>
              <a:t>e</a:t>
            </a:r>
            <a:r>
              <a:rPr lang="es-CO" sz="3200" dirty="0" smtClean="0">
                <a:latin typeface="Algerian" pitchFamily="82" charset="0"/>
              </a:rPr>
              <a:t>stando en conexión con quién se puede llevar fruto? </a:t>
            </a:r>
            <a:endParaRPr lang="es-CO" sz="3200" dirty="0">
              <a:latin typeface="Algerian" pitchFamily="82" charset="0"/>
            </a:endParaRPr>
          </a:p>
        </p:txBody>
      </p:sp>
      <p:sp>
        <p:nvSpPr>
          <p:cNvPr id="3" name="2 Marcador de contenido"/>
          <p:cNvSpPr>
            <a:spLocks noGrp="1"/>
          </p:cNvSpPr>
          <p:nvPr>
            <p:ph idx="1"/>
          </p:nvPr>
        </p:nvSpPr>
        <p:spPr>
          <a:xfrm>
            <a:off x="0" y="1600200"/>
            <a:ext cx="5148064" cy="4997152"/>
          </a:xfrm>
          <a:solidFill>
            <a:schemeClr val="accent2">
              <a:lumMod val="40000"/>
              <a:lumOff val="60000"/>
            </a:schemeClr>
          </a:solidFill>
        </p:spPr>
        <p:txBody>
          <a:bodyPr>
            <a:normAutofit/>
          </a:bodyPr>
          <a:lstStyle/>
          <a:p>
            <a:pPr algn="ctr">
              <a:buNone/>
            </a:pPr>
            <a:endParaRPr lang="es-CO" dirty="0" smtClean="0"/>
          </a:p>
          <a:p>
            <a:pPr algn="ctr">
              <a:buNone/>
            </a:pPr>
            <a:r>
              <a:rPr lang="es-CO" dirty="0" smtClean="0"/>
              <a:t> </a:t>
            </a:r>
            <a:r>
              <a:rPr lang="es-CO" dirty="0" smtClean="0"/>
              <a:t>     </a:t>
            </a:r>
            <a:r>
              <a:rPr lang="es-CO" dirty="0" smtClean="0"/>
              <a:t>Lea </a:t>
            </a:r>
            <a:r>
              <a:rPr lang="es-CO" dirty="0" smtClean="0">
                <a:solidFill>
                  <a:srgbClr val="FF0000"/>
                </a:solidFill>
              </a:rPr>
              <a:t>Juan 15: 5</a:t>
            </a:r>
            <a:r>
              <a:rPr lang="es-CO" dirty="0" smtClean="0"/>
              <a:t>.</a:t>
            </a:r>
          </a:p>
          <a:p>
            <a:pPr algn="ctr">
              <a:buNone/>
            </a:pPr>
            <a:r>
              <a:rPr lang="es-CO" dirty="0" smtClean="0"/>
              <a:t> </a:t>
            </a:r>
            <a:r>
              <a:rPr lang="es-CO" dirty="0" smtClean="0"/>
              <a:t>   </a:t>
            </a:r>
            <a:r>
              <a:rPr lang="es-CO" sz="3600" dirty="0" smtClean="0"/>
              <a:t>Yo soy la vid, vosotros los pámpanos; el que permanece en mí, y yo en él, éste lleva mucho fruto; porque separados de mí nada podéis hacer. </a:t>
            </a:r>
          </a:p>
          <a:p>
            <a:pPr algn="ctr"/>
            <a:endParaRPr lang="es-CO" sz="3600" dirty="0"/>
          </a:p>
        </p:txBody>
      </p:sp>
      <p:pic>
        <p:nvPicPr>
          <p:cNvPr id="6146" name="Picture 2" descr="http://educavallofe.files.wordpress.com/2010/03/jesucristo-la-vid-y-los-sarmientos.jpg?w=356&amp;h=442"/>
          <p:cNvPicPr>
            <a:picLocks noChangeAspect="1" noChangeArrowheads="1"/>
          </p:cNvPicPr>
          <p:nvPr/>
        </p:nvPicPr>
        <p:blipFill>
          <a:blip r:embed="rId2" cstate="print"/>
          <a:srcRect/>
          <a:stretch>
            <a:fillRect/>
          </a:stretch>
        </p:blipFill>
        <p:spPr bwMode="auto">
          <a:xfrm>
            <a:off x="5580112" y="1700808"/>
            <a:ext cx="3024336" cy="43204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fade">
                                      <p:cBhvr>
                                        <p:cTn id="16" dur="100"/>
                                        <p:tgtEl>
                                          <p:spTgt spid="6146"/>
                                        </p:tgtEl>
                                      </p:cBhvr>
                                    </p:animEffect>
                                    <p:anim calcmode="lin" valueType="num">
                                      <p:cBhvr>
                                        <p:cTn id="17" dur="400" fill="hold"/>
                                        <p:tgtEl>
                                          <p:spTgt spid="6146"/>
                                        </p:tgtEl>
                                        <p:attrNameLst>
                                          <p:attrName>ppt_x</p:attrName>
                                        </p:attrNameLst>
                                      </p:cBhvr>
                                      <p:tavLst>
                                        <p:tav tm="0">
                                          <p:val>
                                            <p:strVal val="#ppt_x"/>
                                          </p:val>
                                        </p:tav>
                                        <p:tav tm="100000">
                                          <p:val>
                                            <p:strVal val="#ppt_x"/>
                                          </p:val>
                                        </p:tav>
                                      </p:tavLst>
                                    </p:anim>
                                    <p:anim calcmode="lin" valueType="num">
                                      <p:cBhvr>
                                        <p:cTn id="18" dur="400" fill="hold"/>
                                        <p:tgtEl>
                                          <p:spTgt spid="614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1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1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Effect transition="in" filter="fade">
                                      <p:cBhvr>
                                        <p:cTn id="25" dur="100"/>
                                        <p:tgtEl>
                                          <p:spTgt spid="3">
                                            <p:bg/>
                                          </p:spTgt>
                                        </p:tgtEl>
                                      </p:cBhvr>
                                    </p:animEffect>
                                    <p:anim calcmode="lin" valueType="num">
                                      <p:cBhvr>
                                        <p:cTn id="26" dur="400" fill="hold"/>
                                        <p:tgtEl>
                                          <p:spTgt spid="3">
                                            <p:bg/>
                                          </p:spTgt>
                                        </p:tgtEl>
                                        <p:attrNameLst>
                                          <p:attrName>ppt_x</p:attrName>
                                        </p:attrNameLst>
                                      </p:cBhvr>
                                      <p:tavLst>
                                        <p:tav tm="0">
                                          <p:val>
                                            <p:strVal val="#ppt_x"/>
                                          </p:val>
                                        </p:tav>
                                        <p:tav tm="100000">
                                          <p:val>
                                            <p:strVal val="#ppt_x"/>
                                          </p:val>
                                        </p:tav>
                                      </p:tavLst>
                                    </p:anim>
                                    <p:anim calcmode="lin" valueType="num">
                                      <p:cBhvr>
                                        <p:cTn id="27" dur="400" fill="hold"/>
                                        <p:tgtEl>
                                          <p:spTgt spid="3">
                                            <p:bg/>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1" end="1"/>
                                            </p:txEl>
                                          </p:spTgt>
                                        </p:tgtEl>
                                        <p:attrNameLst>
                                          <p:attrName>style.visibility</p:attrName>
                                        </p:attrNameLst>
                                      </p:cBhvr>
                                      <p:to>
                                        <p:strVal val="visible"/>
                                      </p:to>
                                    </p:set>
                                    <p:animEffect transition="in" filter="fade">
                                      <p:cBhvr>
                                        <p:cTn id="34" dur="100"/>
                                        <p:tgtEl>
                                          <p:spTgt spid="3">
                                            <p:txEl>
                                              <p:pRg st="1" end="1"/>
                                            </p:txEl>
                                          </p:spTgt>
                                        </p:tgtEl>
                                      </p:cBhvr>
                                    </p:animEffect>
                                    <p:anim calcmode="lin" valueType="num">
                                      <p:cBhvr>
                                        <p:cTn id="35"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fade">
                                      <p:cBhvr>
                                        <p:cTn id="43" dur="100"/>
                                        <p:tgtEl>
                                          <p:spTgt spid="3">
                                            <p:txEl>
                                              <p:pRg st="2" end="2"/>
                                            </p:txEl>
                                          </p:spTgt>
                                        </p:tgtEl>
                                      </p:cBhvr>
                                    </p:animEffect>
                                    <p:anim calcmode="lin" valueType="num">
                                      <p:cBhvr>
                                        <p:cTn id="44"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tx2"/>
          </a:solidFill>
        </p:spPr>
        <p:txBody>
          <a:bodyPr>
            <a:noAutofit/>
          </a:bodyPr>
          <a:lstStyle/>
          <a:p>
            <a:r>
              <a:rPr lang="es-CO" sz="3200" dirty="0" smtClean="0">
                <a:solidFill>
                  <a:schemeClr val="bg1"/>
                </a:solidFill>
                <a:latin typeface="Algerian" pitchFamily="82" charset="0"/>
              </a:rPr>
              <a:t>¿En qué condición se encuentra el qué no tiene estas virtudes?</a:t>
            </a:r>
            <a:endParaRPr lang="es-CO" sz="3200" dirty="0">
              <a:solidFill>
                <a:schemeClr val="bg1"/>
              </a:solidFill>
              <a:latin typeface="Algerian" pitchFamily="82" charset="0"/>
            </a:endParaRPr>
          </a:p>
        </p:txBody>
      </p:sp>
      <p:sp>
        <p:nvSpPr>
          <p:cNvPr id="3" name="2 Marcador de contenido"/>
          <p:cNvSpPr>
            <a:spLocks noGrp="1"/>
          </p:cNvSpPr>
          <p:nvPr>
            <p:ph idx="1"/>
          </p:nvPr>
        </p:nvSpPr>
        <p:spPr>
          <a:xfrm>
            <a:off x="0" y="1600200"/>
            <a:ext cx="4932040" cy="5257800"/>
          </a:xfrm>
          <a:solidFill>
            <a:schemeClr val="accent2">
              <a:lumMod val="20000"/>
              <a:lumOff val="80000"/>
            </a:schemeClr>
          </a:solidFill>
        </p:spPr>
        <p:txBody>
          <a:bodyPr>
            <a:normAutofit/>
          </a:bodyPr>
          <a:lstStyle/>
          <a:p>
            <a:pPr>
              <a:buNone/>
            </a:pPr>
            <a:r>
              <a:rPr lang="es-CO" dirty="0" smtClean="0"/>
              <a:t>   </a:t>
            </a:r>
            <a:r>
              <a:rPr lang="es-CO" b="1" dirty="0" smtClean="0">
                <a:solidFill>
                  <a:srgbClr val="FF0000"/>
                </a:solidFill>
              </a:rPr>
              <a:t>            </a:t>
            </a:r>
            <a:r>
              <a:rPr lang="es-CO" sz="4000" b="1" dirty="0" smtClean="0">
                <a:solidFill>
                  <a:srgbClr val="FF0000"/>
                </a:solidFill>
              </a:rPr>
              <a:t> 2 </a:t>
            </a:r>
            <a:r>
              <a:rPr lang="es-CO" sz="4000" b="1" dirty="0" smtClean="0">
                <a:solidFill>
                  <a:srgbClr val="FF0000"/>
                </a:solidFill>
              </a:rPr>
              <a:t>Pedro </a:t>
            </a:r>
            <a:r>
              <a:rPr lang="es-CO" sz="4000" b="1" dirty="0" smtClean="0">
                <a:solidFill>
                  <a:srgbClr val="FF0000"/>
                </a:solidFill>
              </a:rPr>
              <a:t>1:9</a:t>
            </a:r>
            <a:endParaRPr lang="es-CO" b="1" dirty="0" smtClean="0">
              <a:solidFill>
                <a:srgbClr val="FF0000"/>
              </a:solidFill>
            </a:endParaRPr>
          </a:p>
          <a:p>
            <a:pPr algn="ctr">
              <a:buNone/>
            </a:pPr>
            <a:r>
              <a:rPr lang="es-CO" dirty="0" smtClean="0"/>
              <a:t> </a:t>
            </a:r>
            <a:r>
              <a:rPr lang="es-CO" dirty="0" smtClean="0"/>
              <a:t>  </a:t>
            </a:r>
            <a:r>
              <a:rPr lang="es-CO" dirty="0" smtClean="0"/>
              <a:t> </a:t>
            </a:r>
            <a:r>
              <a:rPr lang="es-CO" sz="4000" dirty="0" smtClean="0"/>
              <a:t>Pero el que no tiene estas cosas tiene la vista muy corta; </a:t>
            </a:r>
            <a:r>
              <a:rPr lang="es-CO" sz="4000" b="1" u="sng" dirty="0" smtClean="0">
                <a:solidFill>
                  <a:srgbClr val="0070C0"/>
                </a:solidFill>
              </a:rPr>
              <a:t>es ciego</a:t>
            </a:r>
            <a:r>
              <a:rPr lang="es-CO" sz="4000" dirty="0" smtClean="0"/>
              <a:t>, habiendo olvidado la purificación de sus antiguos pecados. </a:t>
            </a:r>
            <a:endParaRPr lang="es-CO" dirty="0" smtClean="0"/>
          </a:p>
          <a:p>
            <a:pPr>
              <a:buNone/>
            </a:pPr>
            <a:endParaRPr lang="es-CO" dirty="0"/>
          </a:p>
        </p:txBody>
      </p:sp>
      <p:pic>
        <p:nvPicPr>
          <p:cNvPr id="5122" name="Picture 2" descr="http://t1.gstatic.com/images?q=tbn:ANd9GcQ4RoqF6npOab7DBef4dFsGsTHIVTos1Oho2JFdmpZpZVTJotfxFQ"/>
          <p:cNvPicPr>
            <a:picLocks noChangeAspect="1" noChangeArrowheads="1"/>
          </p:cNvPicPr>
          <p:nvPr/>
        </p:nvPicPr>
        <p:blipFill>
          <a:blip r:embed="rId2" cstate="print"/>
          <a:srcRect/>
          <a:stretch>
            <a:fillRect/>
          </a:stretch>
        </p:blipFill>
        <p:spPr bwMode="auto">
          <a:xfrm>
            <a:off x="5436096" y="2204864"/>
            <a:ext cx="3240360"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 to="" calcmode="lin" valueType="num">
                                      <p:cBhvr>
                                        <p:cTn id="12" dur="1" fill="hold"/>
                                        <p:tgtEl>
                                          <p:spTgt spid="512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5500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a:solidFill>
            <a:schemeClr val="bg1"/>
          </a:solidFill>
        </p:spPr>
        <p:txBody>
          <a:bodyPr>
            <a:normAutofit fontScale="85000" lnSpcReduction="20000"/>
          </a:bodyPr>
          <a:lstStyle/>
          <a:p>
            <a:pPr algn="ctr">
              <a:buNone/>
            </a:pPr>
            <a:r>
              <a:rPr lang="es-CO" dirty="0" smtClean="0"/>
              <a:t>    </a:t>
            </a:r>
            <a:r>
              <a:rPr lang="es-CO" sz="3900" dirty="0" smtClean="0"/>
              <a:t>O </a:t>
            </a:r>
            <a:r>
              <a:rPr lang="es-CO" sz="3900" dirty="0" smtClean="0"/>
              <a:t>sea, el que no tiene las gracias mencionadas no puede conocer </a:t>
            </a:r>
            <a:r>
              <a:rPr lang="es-CO" sz="3900" dirty="0" smtClean="0">
                <a:solidFill>
                  <a:srgbClr val="0070C0"/>
                </a:solidFill>
              </a:rPr>
              <a:t>íntimamente a Jesús y no posee la luz del mundo</a:t>
            </a:r>
            <a:r>
              <a:rPr lang="es-CO" sz="3900" dirty="0" smtClean="0"/>
              <a:t>.</a:t>
            </a:r>
          </a:p>
        </p:txBody>
      </p:sp>
      <p:pic>
        <p:nvPicPr>
          <p:cNvPr id="92162" name="Picture 2" descr="http://t0.gstatic.com/images?q=tbn:ANd9GcQ744OCUov6gJnxvlBL1PJDCI1WycvWbXzPP8PFetP31ovA4frIPQ"/>
          <p:cNvPicPr>
            <a:picLocks noChangeAspect="1" noChangeArrowheads="1"/>
          </p:cNvPicPr>
          <p:nvPr/>
        </p:nvPicPr>
        <p:blipFill>
          <a:blip r:embed="rId2" cstate="print"/>
          <a:srcRect/>
          <a:stretch>
            <a:fillRect/>
          </a:stretch>
        </p:blipFill>
        <p:spPr bwMode="auto">
          <a:xfrm>
            <a:off x="5220072" y="2780928"/>
            <a:ext cx="3600400" cy="3168352"/>
          </a:xfrm>
          <a:prstGeom prst="rect">
            <a:avLst/>
          </a:prstGeom>
          <a:noFill/>
        </p:spPr>
      </p:pic>
      <p:sp>
        <p:nvSpPr>
          <p:cNvPr id="5" name="4 Rectángulo"/>
          <p:cNvSpPr/>
          <p:nvPr/>
        </p:nvSpPr>
        <p:spPr>
          <a:xfrm>
            <a:off x="395536" y="2708919"/>
            <a:ext cx="4392488" cy="3970318"/>
          </a:xfrm>
          <a:prstGeom prst="rect">
            <a:avLst/>
          </a:prstGeom>
        </p:spPr>
        <p:txBody>
          <a:bodyPr wrap="square">
            <a:spAutoFit/>
          </a:bodyPr>
          <a:lstStyle/>
          <a:p>
            <a:pPr algn="ctr">
              <a:buNone/>
            </a:pPr>
            <a:r>
              <a:rPr lang="es-CO" sz="3600" dirty="0" smtClean="0"/>
              <a:t> Puede ver las cosas del mundo, pero es </a:t>
            </a:r>
            <a:r>
              <a:rPr lang="es-CO" sz="3600" dirty="0" smtClean="0">
                <a:solidFill>
                  <a:srgbClr val="0070C0"/>
                </a:solidFill>
              </a:rPr>
              <a:t>completamente corto de vista en cuanto a las cosas </a:t>
            </a:r>
            <a:r>
              <a:rPr lang="es-CO" sz="3600" dirty="0" smtClean="0">
                <a:solidFill>
                  <a:srgbClr val="0070C0"/>
                </a:solidFill>
              </a:rPr>
              <a:t>espirituales, </a:t>
            </a:r>
            <a:r>
              <a:rPr lang="es-CO" sz="3600" dirty="0" smtClean="0"/>
              <a:t>como dice Pedro, es “ciego”.</a:t>
            </a:r>
            <a:endParaRPr lang="es-CO" sz="3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92162"/>
                                        </p:tgtEl>
                                        <p:attrNameLst>
                                          <p:attrName>style.visibility</p:attrName>
                                        </p:attrNameLst>
                                      </p:cBhvr>
                                      <p:to>
                                        <p:strVal val="visible"/>
                                      </p:to>
                                    </p:set>
                                    <p:animEffect transition="in" filter="fade">
                                      <p:cBhvr>
                                        <p:cTn id="17" dur="100"/>
                                        <p:tgtEl>
                                          <p:spTgt spid="92162"/>
                                        </p:tgtEl>
                                      </p:cBhvr>
                                    </p:animEffect>
                                    <p:anim calcmode="lin" valueType="num">
                                      <p:cBhvr>
                                        <p:cTn id="18" dur="400" fill="hold"/>
                                        <p:tgtEl>
                                          <p:spTgt spid="92162"/>
                                        </p:tgtEl>
                                        <p:attrNameLst>
                                          <p:attrName>ppt_x</p:attrName>
                                        </p:attrNameLst>
                                      </p:cBhvr>
                                      <p:tavLst>
                                        <p:tav tm="0">
                                          <p:val>
                                            <p:strVal val="#ppt_x"/>
                                          </p:val>
                                        </p:tav>
                                        <p:tav tm="100000">
                                          <p:val>
                                            <p:strVal val="#ppt_x"/>
                                          </p:val>
                                        </p:tav>
                                      </p:tavLst>
                                    </p:anim>
                                    <p:anim calcmode="lin" valueType="num">
                                      <p:cBhvr>
                                        <p:cTn id="19" dur="400" fill="hold"/>
                                        <p:tgtEl>
                                          <p:spTgt spid="9216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921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921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
                                        <p:tgtEl>
                                          <p:spTgt spid="5"/>
                                        </p:tgtEl>
                                      </p:cBhvr>
                                    </p:animEffect>
                                    <p:anim calcmode="lin" valueType="num">
                                      <p:cBhvr>
                                        <p:cTn id="27" dur="400" fill="hold"/>
                                        <p:tgtEl>
                                          <p:spTgt spid="5"/>
                                        </p:tgtEl>
                                        <p:attrNameLst>
                                          <p:attrName>ppt_x</p:attrName>
                                        </p:attrNameLst>
                                      </p:cBhvr>
                                      <p:tavLst>
                                        <p:tav tm="0">
                                          <p:val>
                                            <p:strVal val="#ppt_x"/>
                                          </p:val>
                                        </p:tav>
                                        <p:tav tm="100000">
                                          <p:val>
                                            <p:strVal val="#ppt_x"/>
                                          </p:val>
                                        </p:tav>
                                      </p:tavLst>
                                    </p:anim>
                                    <p:anim calcmode="lin" valueType="num">
                                      <p:cBhvr>
                                        <p:cTn id="28" dur="400" fill="hold"/>
                                        <p:tgtEl>
                                          <p:spTgt spid="5"/>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3600" dirty="0" smtClean="0">
                <a:solidFill>
                  <a:srgbClr val="FFFF00"/>
                </a:solidFill>
                <a:latin typeface="Algerian" pitchFamily="82" charset="0"/>
              </a:rPr>
              <a:t>¿Quiénes son los que tienen la vista corta?</a:t>
            </a:r>
            <a:endParaRPr lang="es-CO" sz="3600" dirty="0">
              <a:solidFill>
                <a:srgbClr val="FFFF00"/>
              </a:solidFill>
              <a:latin typeface="Algerian" pitchFamily="82" charset="0"/>
            </a:endParaRPr>
          </a:p>
        </p:txBody>
      </p:sp>
      <p:sp>
        <p:nvSpPr>
          <p:cNvPr id="3" name="2 Marcador de contenido"/>
          <p:cNvSpPr>
            <a:spLocks noGrp="1"/>
          </p:cNvSpPr>
          <p:nvPr>
            <p:ph idx="1"/>
          </p:nvPr>
        </p:nvSpPr>
        <p:spPr>
          <a:xfrm>
            <a:off x="0" y="1600200"/>
            <a:ext cx="8686800" cy="5257800"/>
          </a:xfrm>
          <a:solidFill>
            <a:schemeClr val="bg2"/>
          </a:solidFill>
        </p:spPr>
        <p:txBody>
          <a:bodyPr>
            <a:normAutofit/>
          </a:bodyPr>
          <a:lstStyle/>
          <a:p>
            <a:pPr algn="ctr">
              <a:buNone/>
            </a:pPr>
            <a:r>
              <a:rPr lang="es-CO" dirty="0" smtClean="0"/>
              <a:t>    Estos </a:t>
            </a:r>
            <a:r>
              <a:rPr lang="es-CO" dirty="0" smtClean="0"/>
              <a:t>“miopes espirituales” son los llamados </a:t>
            </a:r>
            <a:r>
              <a:rPr lang="es-CO" dirty="0" smtClean="0"/>
              <a:t>“cristianos” </a:t>
            </a:r>
            <a:r>
              <a:rPr lang="es-CO" dirty="0" smtClean="0"/>
              <a:t>que </a:t>
            </a:r>
            <a:r>
              <a:rPr lang="es-CO" u="sng" dirty="0" smtClean="0">
                <a:solidFill>
                  <a:srgbClr val="0070C0"/>
                </a:solidFill>
              </a:rPr>
              <a:t>no han añadido las virtudes cristianas a su “fe” inicial</a:t>
            </a:r>
            <a:r>
              <a:rPr lang="es-CO" dirty="0" smtClean="0"/>
              <a:t>. Ven </a:t>
            </a:r>
            <a:r>
              <a:rPr lang="es-CO" dirty="0" smtClean="0">
                <a:solidFill>
                  <a:srgbClr val="0070C0"/>
                </a:solidFill>
              </a:rPr>
              <a:t>borrosamente los valores espirituales</a:t>
            </a:r>
            <a:r>
              <a:rPr lang="es-CO" dirty="0" smtClean="0"/>
              <a:t>, les resulta más fácil ver las cosas</a:t>
            </a:r>
            <a:r>
              <a:rPr lang="es-CO" u="sng" dirty="0" smtClean="0">
                <a:solidFill>
                  <a:srgbClr val="0070C0"/>
                </a:solidFill>
              </a:rPr>
              <a:t> cercanas</a:t>
            </a:r>
            <a:r>
              <a:rPr lang="es-CO" dirty="0" smtClean="0"/>
              <a:t>, las del mundo que les rodea.</a:t>
            </a:r>
          </a:p>
          <a:p>
            <a:endParaRPr lang="es-CO" dirty="0" smtClean="0"/>
          </a:p>
          <a:p>
            <a:pPr algn="ctr">
              <a:buNone/>
            </a:pPr>
            <a:r>
              <a:rPr lang="es-CO" dirty="0" smtClean="0"/>
              <a:t>    Su </a:t>
            </a:r>
            <a:r>
              <a:rPr lang="es-CO" dirty="0" smtClean="0"/>
              <a:t>situación es tan grave que “</a:t>
            </a:r>
            <a:r>
              <a:rPr lang="es-CO" dirty="0" smtClean="0">
                <a:solidFill>
                  <a:srgbClr val="0070C0"/>
                </a:solidFill>
              </a:rPr>
              <a:t>ha olvidado que ha sido purificado de sus antiguos pecados</a:t>
            </a:r>
            <a:r>
              <a:rPr lang="es-CO" dirty="0" smtClean="0"/>
              <a:t>” </a:t>
            </a:r>
            <a:r>
              <a:rPr lang="es-CO" dirty="0" smtClean="0"/>
              <a:t>testificada </a:t>
            </a:r>
            <a:r>
              <a:rPr lang="es-CO" dirty="0" smtClean="0"/>
              <a:t>por su bautismo.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4">
              <a:lumMod val="20000"/>
              <a:lumOff val="80000"/>
            </a:schemeClr>
          </a:solidFill>
        </p:spPr>
        <p:txBody>
          <a:bodyPr>
            <a:normAutofit/>
          </a:bodyPr>
          <a:lstStyle/>
          <a:p>
            <a:pPr algn="ctr">
              <a:buNone/>
            </a:pPr>
            <a:r>
              <a:rPr lang="es-CO" dirty="0" smtClean="0"/>
              <a:t>    Finalmente </a:t>
            </a:r>
            <a:r>
              <a:rPr lang="es-CO" dirty="0" smtClean="0"/>
              <a:t>el apóstol dice a la iglesia: “Por lo cual, hermanos,</a:t>
            </a:r>
            <a:r>
              <a:rPr lang="es-CO" u="sng" dirty="0" smtClean="0">
                <a:solidFill>
                  <a:srgbClr val="0070C0"/>
                </a:solidFill>
              </a:rPr>
              <a:t> tanto más procurad hacer firme vuestra vocación y elección</a:t>
            </a:r>
            <a:r>
              <a:rPr lang="es-CO" dirty="0" smtClean="0"/>
              <a:t>; porque haciendo estas cosas,</a:t>
            </a:r>
            <a:r>
              <a:rPr lang="es-CO" u="sng" dirty="0" smtClean="0">
                <a:solidFill>
                  <a:srgbClr val="0070C0"/>
                </a:solidFill>
              </a:rPr>
              <a:t> no caeréis jamás</a:t>
            </a:r>
            <a:r>
              <a:rPr lang="es-CO" dirty="0" smtClean="0"/>
              <a:t>” </a:t>
            </a:r>
            <a:r>
              <a:rPr lang="es-CO" dirty="0" smtClean="0">
                <a:solidFill>
                  <a:srgbClr val="FF0000"/>
                </a:solidFill>
              </a:rPr>
              <a:t>(Verso 10).</a:t>
            </a:r>
          </a:p>
          <a:p>
            <a:endParaRPr lang="es-CO" dirty="0" smtClean="0"/>
          </a:p>
          <a:p>
            <a:pPr algn="ctr">
              <a:buNone/>
            </a:pPr>
            <a:r>
              <a:rPr lang="es-CO" dirty="0" smtClean="0"/>
              <a:t>    Hermanos</a:t>
            </a:r>
            <a:r>
              <a:rPr lang="es-CO" dirty="0" smtClean="0"/>
              <a:t>, es la palabra afectuosa conque se </a:t>
            </a:r>
            <a:r>
              <a:rPr lang="es-CO" dirty="0" smtClean="0"/>
              <a:t>dirige </a:t>
            </a:r>
            <a:r>
              <a:rPr lang="es-CO" dirty="0" smtClean="0"/>
              <a:t>a la iglesia, “</a:t>
            </a:r>
            <a:r>
              <a:rPr lang="es-CO" u="sng" dirty="0" smtClean="0">
                <a:solidFill>
                  <a:srgbClr val="0070C0"/>
                </a:solidFill>
              </a:rPr>
              <a:t>procurad hacer más firme </a:t>
            </a:r>
            <a:r>
              <a:rPr lang="es-CO" u="sng" dirty="0" smtClean="0">
                <a:solidFill>
                  <a:srgbClr val="0070C0"/>
                </a:solidFill>
              </a:rPr>
              <a:t>vuestra </a:t>
            </a:r>
            <a:r>
              <a:rPr lang="es-CO" u="sng" dirty="0" smtClean="0">
                <a:solidFill>
                  <a:srgbClr val="0070C0"/>
                </a:solidFill>
              </a:rPr>
              <a:t>vocación y elección</a:t>
            </a:r>
            <a:r>
              <a:rPr lang="es-CO" dirty="0" smtClean="0"/>
              <a:t>”, quiere decir deben </a:t>
            </a:r>
            <a:r>
              <a:rPr lang="es-CO" dirty="0" smtClean="0"/>
              <a:t>“</a:t>
            </a:r>
            <a:r>
              <a:rPr lang="es-CO" u="sng" dirty="0" smtClean="0">
                <a:solidFill>
                  <a:srgbClr val="0070C0"/>
                </a:solidFill>
              </a:rPr>
              <a:t>esforzarse</a:t>
            </a:r>
            <a:r>
              <a:rPr lang="es-CO" dirty="0" smtClean="0"/>
              <a:t>” </a:t>
            </a:r>
            <a:r>
              <a:rPr lang="es-CO" dirty="0" smtClean="0"/>
              <a:t>poner más “</a:t>
            </a:r>
            <a:r>
              <a:rPr lang="es-CO" u="sng" dirty="0" smtClean="0">
                <a:solidFill>
                  <a:srgbClr val="0070C0"/>
                </a:solidFill>
              </a:rPr>
              <a:t>empeño</a:t>
            </a:r>
            <a:r>
              <a:rPr lang="es-CO" dirty="0" smtClean="0"/>
              <a:t>” generalmente con “</a:t>
            </a:r>
            <a:r>
              <a:rPr lang="es-CO" u="sng" dirty="0" smtClean="0">
                <a:solidFill>
                  <a:srgbClr val="0070C0"/>
                </a:solidFill>
              </a:rPr>
              <a:t>premura</a:t>
            </a:r>
            <a:r>
              <a:rPr lang="es-CO" dirty="0" smtClean="0"/>
              <a:t>”.</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solidFill>
                  <a:srgbClr val="FF0000"/>
                </a:solidFill>
                <a:latin typeface="Script MT Bold" pitchFamily="66" charset="0"/>
              </a:rPr>
              <a:t>¿Cuál es la parte que nos corresponde hacer para no perder la gracia de Dios?</a:t>
            </a:r>
            <a:endParaRPr lang="es-CO" dirty="0">
              <a:solidFill>
                <a:srgbClr val="FF0000"/>
              </a:solidFill>
              <a:latin typeface="Script MT Bold" pitchFamily="66" charset="0"/>
            </a:endParaRPr>
          </a:p>
        </p:txBody>
      </p:sp>
      <p:sp>
        <p:nvSpPr>
          <p:cNvPr id="3" name="2 Marcador de contenido"/>
          <p:cNvSpPr>
            <a:spLocks noGrp="1"/>
          </p:cNvSpPr>
          <p:nvPr>
            <p:ph idx="1"/>
          </p:nvPr>
        </p:nvSpPr>
        <p:spPr>
          <a:xfrm>
            <a:off x="0" y="1600200"/>
            <a:ext cx="5076056" cy="5257800"/>
          </a:xfrm>
          <a:solidFill>
            <a:schemeClr val="accent1">
              <a:lumMod val="20000"/>
              <a:lumOff val="80000"/>
            </a:schemeClr>
          </a:solidFill>
        </p:spPr>
        <p:txBody>
          <a:bodyPr>
            <a:normAutofit/>
          </a:bodyPr>
          <a:lstStyle/>
          <a:p>
            <a:pPr algn="ctr">
              <a:buNone/>
            </a:pPr>
            <a:r>
              <a:rPr lang="es-CO" dirty="0" smtClean="0"/>
              <a:t>     La </a:t>
            </a:r>
            <a:r>
              <a:rPr lang="es-CO" dirty="0" smtClean="0"/>
              <a:t>parte de nosotros es hacer “firme nuestra vocación y elección”, </a:t>
            </a:r>
            <a:r>
              <a:rPr lang="es-CO" dirty="0" smtClean="0"/>
              <a:t>     </a:t>
            </a:r>
          </a:p>
          <a:p>
            <a:pPr>
              <a:buNone/>
            </a:pPr>
            <a:endParaRPr lang="es-CO" dirty="0" smtClean="0"/>
          </a:p>
          <a:p>
            <a:pPr algn="ctr">
              <a:buNone/>
            </a:pPr>
            <a:r>
              <a:rPr lang="es-CO" dirty="0" smtClean="0"/>
              <a:t>    Aunque </a:t>
            </a:r>
            <a:r>
              <a:rPr lang="es-CO" dirty="0" smtClean="0"/>
              <a:t>el llamamiento y la </a:t>
            </a:r>
            <a:r>
              <a:rPr lang="es-CO" dirty="0" smtClean="0"/>
              <a:t>elección </a:t>
            </a:r>
            <a:r>
              <a:rPr lang="es-CO" dirty="0" smtClean="0"/>
              <a:t>son un acto de Dios </a:t>
            </a:r>
            <a:r>
              <a:rPr lang="es-CO" dirty="0" smtClean="0">
                <a:solidFill>
                  <a:srgbClr val="FF0000"/>
                </a:solidFill>
              </a:rPr>
              <a:t>(</a:t>
            </a:r>
            <a:r>
              <a:rPr lang="es-CO" dirty="0" smtClean="0">
                <a:solidFill>
                  <a:srgbClr val="FF0000"/>
                </a:solidFill>
              </a:rPr>
              <a:t>1 Pedro 1:2 ;2:21)</a:t>
            </a:r>
            <a:r>
              <a:rPr lang="es-CO" dirty="0" smtClean="0"/>
              <a:t>; sin embargo, es posible que uno desecha “la gracia de Dios” </a:t>
            </a:r>
            <a:r>
              <a:rPr lang="es-CO" dirty="0" smtClean="0">
                <a:solidFill>
                  <a:srgbClr val="FF0000"/>
                </a:solidFill>
              </a:rPr>
              <a:t>(Gal. 2:21).</a:t>
            </a:r>
          </a:p>
          <a:p>
            <a:endParaRPr lang="es-CO" dirty="0" smtClean="0"/>
          </a:p>
        </p:txBody>
      </p:sp>
      <p:pic>
        <p:nvPicPr>
          <p:cNvPr id="2050" name="Picture 2" descr="http://t2.gstatic.com/images?q=tbn:ANd9GcTla0xY9zeR4MQ77QAqjnQu_dmtqyAK0gCelHTVjcBZJ1AguDNy"/>
          <p:cNvPicPr>
            <a:picLocks noChangeAspect="1" noChangeArrowheads="1"/>
          </p:cNvPicPr>
          <p:nvPr/>
        </p:nvPicPr>
        <p:blipFill>
          <a:blip r:embed="rId2" cstate="print"/>
          <a:srcRect/>
          <a:stretch>
            <a:fillRect/>
          </a:stretch>
        </p:blipFill>
        <p:spPr bwMode="auto">
          <a:xfrm>
            <a:off x="5508104" y="1844824"/>
            <a:ext cx="3168352"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
                                        <p:tgtEl>
                                          <p:spTgt spid="2050"/>
                                        </p:tgtEl>
                                      </p:cBhvr>
                                    </p:animEffect>
                                    <p:anim calcmode="lin" valueType="num">
                                      <p:cBhvr>
                                        <p:cTn id="13" dur="400" fill="hold"/>
                                        <p:tgtEl>
                                          <p:spTgt spid="2050"/>
                                        </p:tgtEl>
                                        <p:attrNameLst>
                                          <p:attrName>ppt_x</p:attrName>
                                        </p:attrNameLst>
                                      </p:cBhvr>
                                      <p:tavLst>
                                        <p:tav tm="0">
                                          <p:val>
                                            <p:strVal val="#ppt_x"/>
                                          </p:val>
                                        </p:tav>
                                        <p:tav tm="100000">
                                          <p:val>
                                            <p:strVal val="#ppt_x"/>
                                          </p:val>
                                        </p:tav>
                                      </p:tavLst>
                                    </p:anim>
                                    <p:anim calcmode="lin" valueType="num">
                                      <p:cBhvr>
                                        <p:cTn id="14" dur="400" fill="hold"/>
                                        <p:tgtEl>
                                          <p:spTgt spid="205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20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20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fade">
                                      <p:cBhvr>
                                        <p:cTn id="21" dur="100"/>
                                        <p:tgtEl>
                                          <p:spTgt spid="3">
                                            <p:bg/>
                                          </p:spTgt>
                                        </p:tgtEl>
                                      </p:cBhvr>
                                    </p:animEffect>
                                    <p:anim calcmode="lin" valueType="num">
                                      <p:cBhvr>
                                        <p:cTn id="22" dur="400" fill="hold"/>
                                        <p:tgtEl>
                                          <p:spTgt spid="3">
                                            <p:bg/>
                                          </p:spTgt>
                                        </p:tgtEl>
                                        <p:attrNameLst>
                                          <p:attrName>ppt_x</p:attrName>
                                        </p:attrNameLst>
                                      </p:cBhvr>
                                      <p:tavLst>
                                        <p:tav tm="0">
                                          <p:val>
                                            <p:strVal val="#ppt_x"/>
                                          </p:val>
                                        </p:tav>
                                        <p:tav tm="100000">
                                          <p:val>
                                            <p:strVal val="#ppt_x"/>
                                          </p:val>
                                        </p:tav>
                                      </p:tavLst>
                                    </p:anim>
                                    <p:anim calcmode="lin" valueType="num">
                                      <p:cBhvr>
                                        <p:cTn id="23" dur="400" fill="hold"/>
                                        <p:tgtEl>
                                          <p:spTgt spid="3">
                                            <p:bg/>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
                                        <p:tgtEl>
                                          <p:spTgt spid="3">
                                            <p:txEl>
                                              <p:pRg st="0" end="0"/>
                                            </p:txEl>
                                          </p:spTgt>
                                        </p:tgtEl>
                                      </p:cBhvr>
                                    </p:animEffect>
                                    <p:anim calcmode="lin" valueType="num">
                                      <p:cBhvr>
                                        <p:cTn id="31"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
                                        <p:tgtEl>
                                          <p:spTgt spid="3">
                                            <p:txEl>
                                              <p:pRg st="2" end="2"/>
                                            </p:txEl>
                                          </p:spTgt>
                                        </p:tgtEl>
                                      </p:cBhvr>
                                    </p:animEffect>
                                    <p:anim calcmode="lin" valueType="num">
                                      <p:cBhvr>
                                        <p:cTn id="4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solidFill>
            <a:schemeClr val="accent3">
              <a:lumMod val="40000"/>
              <a:lumOff val="60000"/>
            </a:schemeClr>
          </a:solidFill>
        </p:spPr>
        <p:txBody>
          <a:bodyPr>
            <a:normAutofit lnSpcReduction="10000"/>
          </a:bodyPr>
          <a:lstStyle/>
          <a:p>
            <a:pPr algn="ctr">
              <a:buNone/>
            </a:pPr>
            <a:r>
              <a:rPr lang="es-CO" dirty="0" smtClean="0"/>
              <a:t> "Buscad a Jehová </a:t>
            </a:r>
            <a:r>
              <a:rPr lang="es-CO" b="1" dirty="0" smtClean="0"/>
              <a:t>mientras puede ser hallado</a:t>
            </a:r>
            <a:r>
              <a:rPr lang="es-CO" dirty="0" smtClean="0"/>
              <a:t>".  "Si oyereis hoy su voz, no </a:t>
            </a:r>
            <a:r>
              <a:rPr lang="es-CO" u="sng" dirty="0" smtClean="0">
                <a:solidFill>
                  <a:srgbClr val="0070C0"/>
                </a:solidFill>
              </a:rPr>
              <a:t>endurezcáis vuestros corazones</a:t>
            </a:r>
            <a:r>
              <a:rPr lang="es-CO" dirty="0" smtClean="0"/>
              <a:t>" </a:t>
            </a:r>
            <a:r>
              <a:rPr lang="es-CO" dirty="0" smtClean="0">
                <a:solidFill>
                  <a:srgbClr val="FF0000"/>
                </a:solidFill>
              </a:rPr>
              <a:t>(Hebreos 3:15). </a:t>
            </a:r>
          </a:p>
          <a:p>
            <a:pPr>
              <a:buNone/>
            </a:pPr>
            <a:r>
              <a:rPr lang="es-CO" dirty="0" smtClean="0"/>
              <a:t>    </a:t>
            </a:r>
          </a:p>
          <a:p>
            <a:pPr>
              <a:buNone/>
            </a:pPr>
            <a:r>
              <a:rPr lang="es-CO" sz="3500" b="1" dirty="0" smtClean="0">
                <a:solidFill>
                  <a:srgbClr val="FF0000"/>
                </a:solidFill>
              </a:rPr>
              <a:t>    ¿</a:t>
            </a:r>
            <a:r>
              <a:rPr lang="es-CO" sz="3500" b="1" dirty="0" smtClean="0">
                <a:solidFill>
                  <a:srgbClr val="FF0000"/>
                </a:solidFill>
              </a:rPr>
              <a:t>En vista de este peligro, qué debe hacer el creyente?</a:t>
            </a:r>
          </a:p>
          <a:p>
            <a:endParaRPr lang="es-CO" dirty="0" smtClean="0"/>
          </a:p>
          <a:p>
            <a:pPr>
              <a:buNone/>
            </a:pPr>
            <a:r>
              <a:rPr lang="es-CO" dirty="0" smtClean="0"/>
              <a:t>    </a:t>
            </a:r>
            <a:r>
              <a:rPr lang="es-CO" b="1" dirty="0" smtClean="0">
                <a:solidFill>
                  <a:srgbClr val="FF0000"/>
                </a:solidFill>
              </a:rPr>
              <a:t>Fil.2:12</a:t>
            </a:r>
            <a:r>
              <a:rPr lang="es-CO" b="1" dirty="0" smtClean="0">
                <a:solidFill>
                  <a:srgbClr val="FF0000"/>
                </a:solidFill>
              </a:rPr>
              <a:t>.</a:t>
            </a:r>
            <a:r>
              <a:rPr lang="es-CO" dirty="0" smtClean="0"/>
              <a:t> </a:t>
            </a:r>
          </a:p>
          <a:p>
            <a:pPr>
              <a:buNone/>
            </a:pPr>
            <a:r>
              <a:rPr lang="es-CO" dirty="0" smtClean="0"/>
              <a:t> </a:t>
            </a:r>
            <a:r>
              <a:rPr lang="es-CO" dirty="0" smtClean="0"/>
              <a:t>   Por </a:t>
            </a:r>
            <a:r>
              <a:rPr lang="es-CO" dirty="0" smtClean="0"/>
              <a:t>tanto, amados míos, como siempre habéis obedecido, no como en mi presencia solamente, sino mucho más ahora en mi ausencia,</a:t>
            </a:r>
            <a:r>
              <a:rPr lang="es-CO" b="1" u="sng" dirty="0" smtClean="0">
                <a:solidFill>
                  <a:srgbClr val="0070C0"/>
                </a:solidFill>
              </a:rPr>
              <a:t> ocupaos en vuestra salvación con temor y </a:t>
            </a:r>
            <a:r>
              <a:rPr lang="es-CO" b="1" u="sng" dirty="0" smtClean="0">
                <a:solidFill>
                  <a:srgbClr val="0070C0"/>
                </a:solidFill>
              </a:rPr>
              <a:t>temblor.</a:t>
            </a:r>
            <a:endParaRPr lang="es-CO" b="1" u="sng" dirty="0" smtClean="0">
              <a:solidFill>
                <a:srgbClr val="0070C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lstStyle/>
          <a:p>
            <a:pPr marL="0" lvl="0" indent="0" algn="ctr" fontAlgn="base">
              <a:spcBef>
                <a:spcPct val="0"/>
              </a:spcBef>
              <a:spcAft>
                <a:spcPct val="0"/>
              </a:spcAft>
              <a:buNone/>
            </a:pPr>
            <a:r>
              <a:rPr lang="es-CO" sz="2400" b="1" dirty="0" smtClean="0">
                <a:latin typeface="Arial" charset="0"/>
                <a:cs typeface="Arial" charset="0"/>
              </a:rPr>
              <a:t>ESCRIBENOS TUS COMENTARIOS AL COREO ELECTRONICO</a:t>
            </a:r>
            <a:endParaRPr lang="es-CO" sz="2400" dirty="0" smtClean="0">
              <a:latin typeface="Arial" charset="0"/>
              <a:cs typeface="Arial" charset="0"/>
            </a:endParaRPr>
          </a:p>
          <a:p>
            <a:pPr marL="0" lvl="0" indent="0" algn="ctr" eaLnBrk="0" fontAlgn="base" hangingPunct="0">
              <a:spcBef>
                <a:spcPct val="0"/>
              </a:spcBef>
              <a:spcAft>
                <a:spcPct val="0"/>
              </a:spcAft>
              <a:buNone/>
            </a:pPr>
            <a:r>
              <a:rPr lang="es-CO" b="1" i="1" dirty="0" smtClean="0">
                <a:latin typeface="Arial" charset="0"/>
                <a:cs typeface="Arial" charset="0"/>
              </a:rPr>
              <a:t>Dirección: todo.esjesus@hotmail.com</a:t>
            </a:r>
            <a:endParaRPr lang="es-CO" dirty="0" smtClean="0">
              <a:latin typeface="Arial" charset="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2784</TotalTime>
  <Words>4969</Words>
  <Application>Microsoft Office PowerPoint</Application>
  <PresentationFormat>Presentación en pantalla (4:3)</PresentationFormat>
  <Paragraphs>384</Paragraphs>
  <Slides>78</Slides>
  <Notes>0</Notes>
  <HiddenSlides>0</HiddenSlides>
  <MMClips>0</MMClips>
  <ScaleCrop>false</ScaleCrop>
  <HeadingPairs>
    <vt:vector size="4" baseType="variant">
      <vt:variant>
        <vt:lpstr>Tema</vt:lpstr>
      </vt:variant>
      <vt:variant>
        <vt:i4>1</vt:i4>
      </vt:variant>
      <vt:variant>
        <vt:lpstr>Títulos de diapositiva</vt:lpstr>
      </vt:variant>
      <vt:variant>
        <vt:i4>78</vt:i4>
      </vt:variant>
    </vt:vector>
  </HeadingPairs>
  <TitlesOfParts>
    <vt:vector size="79" baseType="lpstr">
      <vt:lpstr>Tema de Office</vt:lpstr>
      <vt:lpstr>La escala de las virtudes</vt:lpstr>
      <vt:lpstr>Diapositiva 2</vt:lpstr>
      <vt:lpstr>¿Con que misión vino Jesús a la tierra?</vt:lpstr>
      <vt:lpstr>Diapositiva 4</vt:lpstr>
      <vt:lpstr>¿Cuándo comienza y termina esa transformación?</vt:lpstr>
      <vt:lpstr>Diapositiva 6</vt:lpstr>
      <vt:lpstr>¿Qué tiene que hacer el hombre para ser salvo?</vt:lpstr>
      <vt:lpstr>¿Quién y de qué nos libraría cuando viniera?</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Fruto de las dos naturalezas que cada uno debemos cultivar o evitar</vt:lpstr>
      <vt:lpstr>Diapositiva 33</vt:lpstr>
      <vt:lpstr>Frutos manifestados en la vida de Jesús</vt:lpstr>
      <vt:lpstr>Diapositiva 35</vt:lpstr>
      <vt:lpstr>Diapositiva 36</vt:lpstr>
      <vt:lpstr>Diapositiva 37</vt:lpstr>
      <vt:lpstr>Frases de paciencia</vt:lpstr>
      <vt:lpstr>Diapositiva 39</vt:lpstr>
      <vt:lpstr>Diapositiva 40</vt:lpstr>
      <vt:lpstr>Diapositiva 41</vt:lpstr>
      <vt:lpstr>¿Qué otras aplicaciones tiene el termino “piedad” en la Biblia?</vt:lpstr>
      <vt:lpstr>¿Qué nos quiere decir el apóstol Pedro con que debemos ser piadosos?</vt:lpstr>
      <vt:lpstr>¿Cómo demostró Abrahán que era piadoso?</vt:lpstr>
      <vt:lpstr>Diapositiva 45</vt:lpstr>
      <vt:lpstr>Diapositiva 46</vt:lpstr>
      <vt:lpstr>Diapositiva 47</vt:lpstr>
      <vt:lpstr>Diapositiva 48</vt:lpstr>
      <vt:lpstr>¿Para qué sirve el amor de un amigo?</vt:lpstr>
      <vt:lpstr>Diapositiva 50</vt:lpstr>
      <vt:lpstr>Diapositiva 51</vt:lpstr>
      <vt:lpstr>Diapositiva 52</vt:lpstr>
      <vt:lpstr>¿En qué consiste el amor Ágape?</vt:lpstr>
      <vt:lpstr>Diapositiva 54</vt:lpstr>
      <vt:lpstr>¿Qué dice Pablo con referencia a la falta de amor en nosotros?</vt:lpstr>
      <vt:lpstr>¿Qué es lo que debe motivarnos hacia Dios y nuestro prójimo?</vt:lpstr>
      <vt:lpstr>¿Qué motivó a Dios a dar a su Hijo por nosotros?</vt:lpstr>
      <vt:lpstr>Diapositiva 58</vt:lpstr>
      <vt:lpstr>Diapositiva 59</vt:lpstr>
      <vt:lpstr>Diapositiva 60</vt:lpstr>
      <vt:lpstr>Diapositiva 61</vt:lpstr>
      <vt:lpstr>¿Porqué era necesario que se mantuvieran ocupados?</vt:lpstr>
      <vt:lpstr>Diapositiva 63</vt:lpstr>
      <vt:lpstr>Diapositiva 64</vt:lpstr>
      <vt:lpstr>¿Cuál será el resultado de no estar ociosos?</vt:lpstr>
      <vt:lpstr>Diapositiva 66</vt:lpstr>
      <vt:lpstr>Diapositiva 67</vt:lpstr>
      <vt:lpstr>Diapositiva 68</vt:lpstr>
      <vt:lpstr>Diapositiva 69</vt:lpstr>
      <vt:lpstr>¿Qué dos frases menciona el apóstol Pedro?</vt:lpstr>
      <vt:lpstr>¿Solamente estando en conexión con quién se puede llevar fruto? </vt:lpstr>
      <vt:lpstr>¿En qué condición se encuentra el qué no tiene estas virtudes?</vt:lpstr>
      <vt:lpstr>Diapositiva 73</vt:lpstr>
      <vt:lpstr>¿Quiénes son los que tienen la vista corta?</vt:lpstr>
      <vt:lpstr>Diapositiva 75</vt:lpstr>
      <vt:lpstr>¿Cuál es la parte que nos corresponde hacer para no perder la gracia de Dios?</vt:lpstr>
      <vt:lpstr>Diapositiva 77</vt:lpstr>
      <vt:lpstr>Diapositiva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escala de las virtudes</dc:title>
  <dc:creator>FAMILIA FIERRO CH</dc:creator>
  <cp:lastModifiedBy>FAMILIA FIERRO CH</cp:lastModifiedBy>
  <cp:revision>204</cp:revision>
  <dcterms:created xsi:type="dcterms:W3CDTF">2011-08-04T13:47:17Z</dcterms:created>
  <dcterms:modified xsi:type="dcterms:W3CDTF">2011-08-11T04:19:07Z</dcterms:modified>
</cp:coreProperties>
</file>